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4"/>
  </p:sldMasterIdLst>
  <p:notesMasterIdLst>
    <p:notesMasterId r:id="rId35"/>
  </p:notesMasterIdLst>
  <p:sldIdLst>
    <p:sldId id="256" r:id="rId5"/>
    <p:sldId id="258" r:id="rId6"/>
    <p:sldId id="306" r:id="rId7"/>
    <p:sldId id="307" r:id="rId8"/>
    <p:sldId id="263" r:id="rId9"/>
    <p:sldId id="329" r:id="rId10"/>
    <p:sldId id="264" r:id="rId11"/>
    <p:sldId id="308" r:id="rId12"/>
    <p:sldId id="313" r:id="rId13"/>
    <p:sldId id="314" r:id="rId14"/>
    <p:sldId id="278" r:id="rId15"/>
    <p:sldId id="315" r:id="rId16"/>
    <p:sldId id="316" r:id="rId17"/>
    <p:sldId id="317" r:id="rId18"/>
    <p:sldId id="318" r:id="rId19"/>
    <p:sldId id="320" r:id="rId20"/>
    <p:sldId id="321" r:id="rId21"/>
    <p:sldId id="323" r:id="rId22"/>
    <p:sldId id="322" r:id="rId23"/>
    <p:sldId id="324" r:id="rId24"/>
    <p:sldId id="280" r:id="rId25"/>
    <p:sldId id="330" r:id="rId26"/>
    <p:sldId id="312" r:id="rId27"/>
    <p:sldId id="311" r:id="rId28"/>
    <p:sldId id="310" r:id="rId29"/>
    <p:sldId id="309" r:id="rId30"/>
    <p:sldId id="326" r:id="rId31"/>
    <p:sldId id="328" r:id="rId32"/>
    <p:sldId id="327" r:id="rId33"/>
    <p:sldId id="325" r:id="rId34"/>
  </p:sldIdLst>
  <p:sldSz cx="9144000" cy="5143500" type="screen16x9"/>
  <p:notesSz cx="6858000" cy="9144000"/>
  <p:embeddedFontLst>
    <p:embeddedFont>
      <p:font typeface="Bebas Neue" panose="020B0606020202050201" pitchFamily="34" charset="0"/>
      <p:regular r:id="rId36"/>
    </p:embeddedFont>
    <p:embeddedFont>
      <p:font typeface="Darker Grotesque" panose="020B0604020202020204" charset="0"/>
      <p:regular r:id="rId37"/>
      <p:bold r:id="rId38"/>
    </p:embeddedFont>
    <p:embeddedFont>
      <p:font typeface="Nunito Light" pitchFamily="2" charset="0"/>
      <p:regular r:id="rId39"/>
      <p: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E8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EAE239-BA9E-42F9-A403-A73CA14C5B63}" v="134" dt="2023-06-14T14:40:49.544"/>
  </p1510:revLst>
</p1510:revInfo>
</file>

<file path=ppt/tableStyles.xml><?xml version="1.0" encoding="utf-8"?>
<a:tblStyleLst xmlns:a="http://schemas.openxmlformats.org/drawingml/2006/main" def="{0193EFF6-A1A0-4DB8-89AC-8FCC89C40842}">
  <a:tblStyle styleId="{0193EFF6-A1A0-4DB8-89AC-8FCC89C4084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66" autoAdjust="0"/>
    <p:restoredTop sz="85230" autoAdjust="0"/>
  </p:normalViewPr>
  <p:slideViewPr>
    <p:cSldViewPr snapToGrid="0">
      <p:cViewPr varScale="1">
        <p:scale>
          <a:sx n="121" d="100"/>
          <a:sy n="121" d="100"/>
        </p:scale>
        <p:origin x="1416" y="108"/>
      </p:cViewPr>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roboflow.com/object-detection/"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blog.roboflow.com/object-detec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f45325d3cf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f45325d3cf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8b4406f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8b4406f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2202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318b9eeecd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1318b9eeecd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8b4406f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8b4406f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3231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14927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8b4406f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8b4406f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80371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8b4406f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8b4406f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0294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588003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8b4406f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8b4406f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9580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6688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8b4406f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8b4406f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9564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881c86a1f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11881c86a1f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5292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327416bf2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327416bf2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1327416bf23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1327416bf23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9895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b="0" i="0" dirty="0">
                <a:solidFill>
                  <a:srgbClr val="D1D5DB"/>
                </a:solidFill>
                <a:effectLst/>
                <a:latin typeface="Google Sans"/>
              </a:rPr>
              <a:t>YOLOv7 is the latest model in the YOLO family for object detection.</a:t>
            </a:r>
          </a:p>
          <a:p>
            <a:pPr algn="l">
              <a:buFont typeface="Arial" panose="020B0604020202020204" pitchFamily="34" charset="0"/>
              <a:buChar char="•"/>
            </a:pPr>
            <a:r>
              <a:rPr lang="en-US" b="0" i="0" dirty="0">
                <a:solidFill>
                  <a:srgbClr val="D1D5DB"/>
                </a:solidFill>
                <a:effectLst/>
                <a:latin typeface="Google Sans"/>
              </a:rPr>
              <a:t>It uses the E-ELAN module to improve feature learning and parameter utilization.</a:t>
            </a:r>
          </a:p>
          <a:p>
            <a:pPr algn="l">
              <a:buFont typeface="Arial" panose="020B0604020202020204" pitchFamily="34" charset="0"/>
              <a:buChar char="•"/>
            </a:pPr>
            <a:r>
              <a:rPr lang="en-US" b="0" i="0" dirty="0">
                <a:solidFill>
                  <a:srgbClr val="D1D5DB"/>
                </a:solidFill>
                <a:effectLst/>
                <a:latin typeface="Google Sans"/>
              </a:rPr>
              <a:t>E-ELAN builds upon the concept of ELAN and introduces new techniques like group convolution, shuffle, and merge cardinality.</a:t>
            </a:r>
          </a:p>
          <a:p>
            <a:pPr algn="l">
              <a:buFont typeface="Arial" panose="020B0604020202020204" pitchFamily="34" charset="0"/>
              <a:buChar char="•"/>
            </a:pPr>
            <a:r>
              <a:rPr lang="en-US" b="0" i="0" dirty="0">
                <a:solidFill>
                  <a:srgbClr val="D1D5DB"/>
                </a:solidFill>
                <a:effectLst/>
                <a:latin typeface="Google Sans"/>
              </a:rPr>
              <a:t>These techniques enable the combination of features at different scales and improve model learning ability.</a:t>
            </a:r>
          </a:p>
          <a:p>
            <a:pPr algn="l">
              <a:buFont typeface="Arial" panose="020B0604020202020204" pitchFamily="34" charset="0"/>
              <a:buChar char="•"/>
            </a:pPr>
            <a:r>
              <a:rPr lang="en-US" b="0" i="0" dirty="0">
                <a:solidFill>
                  <a:srgbClr val="D1D5DB"/>
                </a:solidFill>
                <a:effectLst/>
                <a:latin typeface="Google Sans"/>
              </a:rPr>
              <a:t>E-ELAN in YOLOv7 results in state-of-the-art performance in speed and accuracy compared to other real-time object detectors.</a:t>
            </a:r>
          </a:p>
          <a:p>
            <a:pPr algn="l">
              <a:buFont typeface="Arial" panose="020B0604020202020204" pitchFamily="34" charset="0"/>
              <a:buChar char="•"/>
            </a:pPr>
            <a:r>
              <a:rPr lang="en-US" b="0" i="0" dirty="0">
                <a:solidFill>
                  <a:srgbClr val="D1D5DB"/>
                </a:solidFill>
                <a:effectLst/>
                <a:latin typeface="Google Sans"/>
              </a:rPr>
              <a:t>YOLOv7 is suitable for multiple applications, including autonomous driving, security, smart cities, retail analytics, manufacturing, and healthcare.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859939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dirty="0">
                <a:effectLst/>
                <a:latin typeface="Google Sans"/>
              </a:rPr>
              <a:t>• Model Scaling in YOLOv7 deals with challenges in concatenation-based models for object detection. </a:t>
            </a:r>
          </a:p>
          <a:p>
            <a:pPr marL="158750" indent="0" algn="l">
              <a:buNone/>
            </a:pPr>
            <a:r>
              <a:rPr lang="en-US" dirty="0">
                <a:effectLst/>
                <a:latin typeface="Google Sans"/>
              </a:rPr>
              <a:t>• Bag-of-freebies techniques and Extended Efficient Layer Aggregation Networks (E-ELAN) are used in YOLOv7 to improve object detection accuracy without increasing inference cost. </a:t>
            </a:r>
          </a:p>
          <a:p>
            <a:pPr marL="158750" indent="0" algn="l">
              <a:buNone/>
            </a:pPr>
            <a:r>
              <a:rPr lang="en-US" dirty="0">
                <a:effectLst/>
                <a:latin typeface="Google Sans"/>
              </a:rPr>
              <a:t>• Model Scaling in YOLOv7 involves adjusting hyperparameters such as resolution, depth, width, and stage of the model to maintain an optimal balance of performance and efficiency while considering computational cost (FLOPs) and memory requirements. </a:t>
            </a:r>
          </a:p>
          <a:p>
            <a:pPr marL="158750" indent="0" algn="l">
              <a:buNone/>
            </a:pPr>
            <a:r>
              <a:rPr lang="en-US" dirty="0">
                <a:effectLst/>
                <a:latin typeface="Google Sans"/>
              </a:rPr>
              <a:t>• Different models are analyzed to understand the impact of model scaling on efficiency, and techniques such as reducing FLOPs, minimizing memory access and congestion, and adjusting input/output channel sizes are employed to optimize the network structure. </a:t>
            </a:r>
          </a:p>
          <a:p>
            <a:pPr marL="158750" indent="0" algn="l">
              <a:buNone/>
            </a:pPr>
            <a:r>
              <a:rPr lang="en-US" dirty="0">
                <a:effectLst/>
                <a:latin typeface="Google Sans"/>
              </a:rPr>
              <a:t>• The objective of Model Scaling in YOLOv7 is to achieve state-of-the-art performance in real-time object detection, surpassing other object detection models in terms of both speed and accuracy.</a:t>
            </a:r>
          </a:p>
          <a:p>
            <a:pPr marL="158750" indent="0" algn="l">
              <a:buNone/>
            </a:pPr>
            <a:endParaRPr lang="en-US" dirty="0">
              <a:effectLst/>
              <a:latin typeface="Google Sans"/>
            </a:endParaRPr>
          </a:p>
          <a:p>
            <a:pPr marL="158750" indent="0" algn="l">
              <a:buNone/>
            </a:pPr>
            <a:endParaRPr lang="en-US" dirty="0">
              <a:effectLst/>
              <a:latin typeface="Google Sans"/>
            </a:endParaRPr>
          </a:p>
          <a:p>
            <a:pPr marL="158750" indent="0" algn="l">
              <a:buNone/>
            </a:pPr>
            <a:br>
              <a:rPr lang="en-US" dirty="0">
                <a:effectLst/>
                <a:latin typeface="Google Sans"/>
              </a:rPr>
            </a:br>
            <a:endParaRPr dirty="0"/>
          </a:p>
        </p:txBody>
      </p:sp>
    </p:spTree>
    <p:extLst>
      <p:ext uri="{BB962C8B-B14F-4D97-AF65-F5344CB8AC3E}">
        <p14:creationId xmlns:p14="http://schemas.microsoft.com/office/powerpoint/2010/main" val="5007787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83838"/>
                </a:solidFill>
                <a:effectLst/>
                <a:latin typeface="proxima-nova"/>
              </a:rPr>
              <a:t>Re-parameterization techniques involve averaging a set of model weights to create a model that is more robust to general patterns that it is trying to model. In research, there has been a recent focus on </a:t>
            </a:r>
            <a:r>
              <a:rPr lang="en-US" b="1" i="0" dirty="0">
                <a:solidFill>
                  <a:srgbClr val="383838"/>
                </a:solidFill>
                <a:effectLst/>
                <a:latin typeface="proxima-nova"/>
              </a:rPr>
              <a:t>module </a:t>
            </a:r>
            <a:r>
              <a:rPr lang="en-US" b="0" i="0" dirty="0">
                <a:solidFill>
                  <a:srgbClr val="383838"/>
                </a:solidFill>
                <a:effectLst/>
                <a:latin typeface="proxima-nova"/>
              </a:rPr>
              <a:t>level re-parameterization where piece of the network have their own re-parameterization strategies.</a:t>
            </a:r>
          </a:p>
          <a:p>
            <a:pPr algn="l"/>
            <a:r>
              <a:rPr lang="en-US" b="0" i="0" dirty="0">
                <a:solidFill>
                  <a:srgbClr val="383838"/>
                </a:solidFill>
                <a:effectLst/>
                <a:latin typeface="proxima-nova"/>
              </a:rPr>
              <a:t>The YOLOv7 authors use gradient flow propagation paths to see which modules in the network should use re-parameterization strategies and which should not.</a:t>
            </a:r>
          </a:p>
          <a:p>
            <a:pPr algn="l"/>
            <a:endParaRPr lang="en-US" b="0" i="0" dirty="0">
              <a:solidFill>
                <a:srgbClr val="383838"/>
              </a:solidFill>
              <a:effectLst/>
              <a:latin typeface="proxima-nova"/>
            </a:endParaRPr>
          </a:p>
          <a:p>
            <a:pPr algn="l"/>
            <a:endParaRPr lang="en-US" b="0" i="0" dirty="0">
              <a:solidFill>
                <a:srgbClr val="383838"/>
              </a:solidFill>
              <a:effectLst/>
              <a:latin typeface="proxima-nova"/>
            </a:endParaRPr>
          </a:p>
          <a:p>
            <a:pPr algn="l"/>
            <a:r>
              <a:rPr lang="en-US" b="0" i="0" dirty="0">
                <a:solidFill>
                  <a:srgbClr val="383838"/>
                </a:solidFill>
                <a:effectLst/>
                <a:latin typeface="proxima-nova"/>
              </a:rPr>
              <a:t>Website:</a:t>
            </a:r>
          </a:p>
          <a:p>
            <a:pPr algn="l"/>
            <a:endParaRPr lang="en-US" b="0" i="0" dirty="0">
              <a:solidFill>
                <a:srgbClr val="383838"/>
              </a:solidFill>
              <a:effectLst/>
              <a:latin typeface="proxima-nova"/>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81627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r>
              <a:rPr lang="en-US" b="0" i="0" dirty="0">
                <a:solidFill>
                  <a:srgbClr val="383838"/>
                </a:solidFill>
                <a:effectLst/>
                <a:latin typeface="proxima-nova"/>
              </a:rPr>
              <a:t>The YOLO network head makes the final predictions for the network, but since it is so far downstream in the network, it can be advantageous to add an auxiliary head to the network that lies somewhere in the middle. While you are training, you are supervising this detection head as well as the head that is actually going to make predictions.</a:t>
            </a:r>
          </a:p>
          <a:p>
            <a:pPr algn="l"/>
            <a:r>
              <a:rPr lang="en-US" b="0" i="0" dirty="0">
                <a:solidFill>
                  <a:srgbClr val="383838"/>
                </a:solidFill>
                <a:effectLst/>
                <a:latin typeface="proxima-nova"/>
              </a:rPr>
              <a:t>The auxiliary head does not train as efficiently as the final head because there is less network between it an the prediction - so the YOLOv7 authors experiment with different levels of supervision for this head, settling on a coarse-to-fine definition where supervision is passed back from the lead head at different granularities.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1" i="0" dirty="0">
                <a:solidFill>
                  <a:srgbClr val="3C3C3C"/>
                </a:solidFill>
                <a:effectLst/>
                <a:latin typeface="Roboto" panose="02000000000000000000" pitchFamily="2" charset="0"/>
              </a:rPr>
              <a:t>Deep Supervision, </a:t>
            </a:r>
            <a:r>
              <a:rPr lang="en-US" b="0" i="0" dirty="0">
                <a:solidFill>
                  <a:srgbClr val="3C3C3C"/>
                </a:solidFill>
                <a:effectLst/>
                <a:latin typeface="Roboto" panose="02000000000000000000" pitchFamily="2" charset="0"/>
              </a:rPr>
              <a:t>a technique used by DL models, uses multiple heads</a:t>
            </a:r>
            <a:r>
              <a:rPr lang="en-US" b="1" i="0" dirty="0">
                <a:solidFill>
                  <a:srgbClr val="3C3C3C"/>
                </a:solidFill>
                <a:effectLst/>
                <a:latin typeface="Roboto" panose="02000000000000000000" pitchFamily="2" charset="0"/>
              </a:rPr>
              <a:t>.</a:t>
            </a:r>
            <a:r>
              <a:rPr lang="en-US" b="0" i="0" dirty="0">
                <a:solidFill>
                  <a:srgbClr val="3C3C3C"/>
                </a:solidFill>
                <a:effectLst/>
                <a:latin typeface="Roboto" panose="02000000000000000000" pitchFamily="2" charset="0"/>
              </a:rPr>
              <a:t> In YOLOv7, the head responsible for final output is called the </a:t>
            </a:r>
            <a:r>
              <a:rPr lang="en-US" b="1" i="0" dirty="0">
                <a:solidFill>
                  <a:srgbClr val="3C3C3C"/>
                </a:solidFill>
                <a:effectLst/>
                <a:latin typeface="Roboto" panose="02000000000000000000" pitchFamily="2" charset="0"/>
              </a:rPr>
              <a:t>Lead Head. </a:t>
            </a:r>
            <a:r>
              <a:rPr lang="en-US" b="0" i="0" dirty="0">
                <a:solidFill>
                  <a:srgbClr val="3C3C3C"/>
                </a:solidFill>
                <a:effectLst/>
                <a:latin typeface="Roboto" panose="02000000000000000000" pitchFamily="2" charset="0"/>
              </a:rPr>
              <a:t>And the head used to assist training in the middle layers is called the </a:t>
            </a:r>
            <a:r>
              <a:rPr lang="en-US" b="1" i="0" dirty="0">
                <a:solidFill>
                  <a:srgbClr val="3C3C3C"/>
                </a:solidFill>
                <a:effectLst/>
                <a:latin typeface="Roboto" panose="02000000000000000000" pitchFamily="2" charset="0"/>
              </a:rPr>
              <a:t>Auxiliary Head</a:t>
            </a:r>
            <a:r>
              <a:rPr lang="en-US" b="0" i="0" dirty="0">
                <a:solidFill>
                  <a:srgbClr val="3C3C3C"/>
                </a:solidFill>
                <a:effectLst/>
                <a:latin typeface="Roboto" panose="02000000000000000000" pitchFamily="2" charset="0"/>
              </a:rPr>
              <a:t>.</a:t>
            </a:r>
          </a:p>
          <a:p>
            <a:pPr marL="0" lvl="0" indent="0" algn="l" rtl="0">
              <a:spcBef>
                <a:spcPts val="0"/>
              </a:spcBef>
              <a:spcAft>
                <a:spcPts val="0"/>
              </a:spcAft>
              <a:buNone/>
            </a:pPr>
            <a:r>
              <a:rPr lang="en-US" b="0" i="0" dirty="0">
                <a:solidFill>
                  <a:srgbClr val="3C3C3C"/>
                </a:solidFill>
                <a:effectLst/>
                <a:latin typeface="Roboto" panose="02000000000000000000" pitchFamily="2" charset="0"/>
              </a:rPr>
              <a:t>With the help of an</a:t>
            </a:r>
            <a:r>
              <a:rPr lang="en-US" b="1" i="0" dirty="0">
                <a:solidFill>
                  <a:srgbClr val="3C3C3C"/>
                </a:solidFill>
                <a:effectLst/>
                <a:latin typeface="Roboto" panose="02000000000000000000" pitchFamily="2" charset="0"/>
              </a:rPr>
              <a:t> assistant loss</a:t>
            </a:r>
            <a:r>
              <a:rPr lang="en-US" b="0" i="0" dirty="0">
                <a:solidFill>
                  <a:srgbClr val="3C3C3C"/>
                </a:solidFill>
                <a:effectLst/>
                <a:latin typeface="Roboto" panose="02000000000000000000" pitchFamily="2" charset="0"/>
              </a:rPr>
              <a:t>, the weights of the auxiliary heads are updated. It allows for </a:t>
            </a:r>
            <a:r>
              <a:rPr lang="en-US" b="1" i="0" dirty="0">
                <a:solidFill>
                  <a:srgbClr val="3C3C3C"/>
                </a:solidFill>
                <a:effectLst/>
                <a:latin typeface="Roboto" panose="02000000000000000000" pitchFamily="2" charset="0"/>
              </a:rPr>
              <a:t>Deep Supervision,</a:t>
            </a:r>
            <a:r>
              <a:rPr lang="en-US" b="0" i="0" dirty="0">
                <a:solidFill>
                  <a:srgbClr val="3C3C3C"/>
                </a:solidFill>
                <a:effectLst/>
                <a:latin typeface="Roboto" panose="02000000000000000000" pitchFamily="2" charset="0"/>
              </a:rPr>
              <a:t> and the model learns better. These concepts are closely coupled with the </a:t>
            </a:r>
            <a:r>
              <a:rPr lang="en-US" b="1" i="0" dirty="0">
                <a:solidFill>
                  <a:srgbClr val="3C3C3C"/>
                </a:solidFill>
                <a:effectLst/>
                <a:latin typeface="Roboto" panose="02000000000000000000" pitchFamily="2" charset="0"/>
              </a:rPr>
              <a:t>Lead Head </a:t>
            </a:r>
            <a:r>
              <a:rPr lang="en-US" b="0" i="0" dirty="0">
                <a:solidFill>
                  <a:srgbClr val="3C3C3C"/>
                </a:solidFill>
                <a:effectLst/>
                <a:latin typeface="Roboto" panose="02000000000000000000" pitchFamily="2" charset="0"/>
              </a:rPr>
              <a:t>and the </a:t>
            </a:r>
            <a:r>
              <a:rPr lang="en-US" b="1" i="0" dirty="0">
                <a:solidFill>
                  <a:srgbClr val="3C3C3C"/>
                </a:solidFill>
                <a:effectLst/>
                <a:latin typeface="Roboto" panose="02000000000000000000" pitchFamily="2" charset="0"/>
              </a:rPr>
              <a:t>Label Assigner.</a:t>
            </a:r>
          </a:p>
          <a:p>
            <a:pPr marL="0" lvl="0" indent="0" algn="l" rtl="0">
              <a:spcBef>
                <a:spcPts val="0"/>
              </a:spcBef>
              <a:spcAft>
                <a:spcPts val="0"/>
              </a:spcAft>
              <a:buNone/>
            </a:pPr>
            <a:r>
              <a:rPr lang="en-US" b="0" i="0" dirty="0">
                <a:solidFill>
                  <a:srgbClr val="3C3C3C"/>
                </a:solidFill>
                <a:effectLst/>
                <a:latin typeface="Roboto" panose="02000000000000000000" pitchFamily="2" charset="0"/>
              </a:rPr>
              <a:t>The Lead Head in the YOLOv7 network predicts the final results. Soft labels are generated based on these final results. The important part is that the loss is calculated for both the lead head and the auxiliary head based on the same soft labels that are generated. Ultimately, both heads get trained using the soft labels. This is shown in the left image in the above figure. </a:t>
            </a:r>
            <a:endParaRPr lang="en-US" b="1" i="0" dirty="0">
              <a:solidFill>
                <a:srgbClr val="3C3C3C"/>
              </a:solidFill>
              <a:effectLst/>
              <a:latin typeface="Roboto" panose="02000000000000000000" pitchFamily="2" charset="0"/>
            </a:endParaRPr>
          </a:p>
          <a:p>
            <a:pPr algn="l">
              <a:buFont typeface="Arial" panose="020B0604020202020204" pitchFamily="34" charset="0"/>
              <a:buChar char="•"/>
            </a:pPr>
            <a:r>
              <a:rPr lang="en-US" b="0" i="0" dirty="0">
                <a:solidFill>
                  <a:srgbClr val="333333"/>
                </a:solidFill>
                <a:effectLst/>
                <a:latin typeface="Roboto" panose="02000000000000000000" pitchFamily="2" charset="0"/>
              </a:rPr>
              <a:t>A </a:t>
            </a:r>
            <a:r>
              <a:rPr lang="en-US" b="1" i="0" dirty="0">
                <a:solidFill>
                  <a:srgbClr val="333333"/>
                </a:solidFill>
                <a:effectLst/>
                <a:latin typeface="Roboto" panose="02000000000000000000" pitchFamily="2" charset="0"/>
              </a:rPr>
              <a:t>fine label </a:t>
            </a:r>
            <a:r>
              <a:rPr lang="en-US" b="0" i="0" dirty="0">
                <a:solidFill>
                  <a:srgbClr val="333333"/>
                </a:solidFill>
                <a:effectLst/>
                <a:latin typeface="Roboto" panose="02000000000000000000" pitchFamily="2" charset="0"/>
              </a:rPr>
              <a:t>to train the lead head</a:t>
            </a:r>
          </a:p>
          <a:p>
            <a:pPr algn="l">
              <a:buFont typeface="Arial" panose="020B0604020202020204" pitchFamily="34" charset="0"/>
              <a:buChar char="•"/>
            </a:pPr>
            <a:r>
              <a:rPr lang="en-US" b="0" i="0" dirty="0">
                <a:solidFill>
                  <a:srgbClr val="333333"/>
                </a:solidFill>
                <a:effectLst/>
                <a:latin typeface="Roboto" panose="02000000000000000000" pitchFamily="2" charset="0"/>
              </a:rPr>
              <a:t>A set of </a:t>
            </a:r>
            <a:r>
              <a:rPr lang="en-US" b="1" i="0" dirty="0">
                <a:solidFill>
                  <a:srgbClr val="333333"/>
                </a:solidFill>
                <a:effectLst/>
                <a:latin typeface="Roboto" panose="02000000000000000000" pitchFamily="2" charset="0"/>
              </a:rPr>
              <a:t>coarse labels </a:t>
            </a:r>
            <a:r>
              <a:rPr lang="en-US" b="0" i="0" dirty="0">
                <a:solidFill>
                  <a:srgbClr val="333333"/>
                </a:solidFill>
                <a:effectLst/>
                <a:latin typeface="Roboto" panose="02000000000000000000" pitchFamily="2" charset="0"/>
              </a:rPr>
              <a:t>to train the auxiliary head.</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717185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b="0" i="0" dirty="0">
                <a:solidFill>
                  <a:srgbClr val="383838"/>
                </a:solidFill>
                <a:effectLst/>
                <a:latin typeface="proxima-nova"/>
              </a:rPr>
              <a:t>The YOLOv7 authors sought to set the state of the art in </a:t>
            </a:r>
            <a:r>
              <a:rPr lang="en-US" b="1" i="0" u="none" strike="noStrike" dirty="0">
                <a:solidFill>
                  <a:srgbClr val="5400EC"/>
                </a:solidFill>
                <a:effectLst/>
                <a:latin typeface="proxima-nova"/>
                <a:hlinkClick r:id="rId3"/>
              </a:rPr>
              <a:t>object detection</a:t>
            </a:r>
            <a:r>
              <a:rPr lang="en-US" b="0" i="0" dirty="0">
                <a:solidFill>
                  <a:srgbClr val="383838"/>
                </a:solidFill>
                <a:effectLst/>
                <a:latin typeface="proxima-nova"/>
              </a:rPr>
              <a:t> by creating a network architecture that would predict bounding boxes more accurately than its peers at similar inference speeds.</a:t>
            </a:r>
          </a:p>
          <a:p>
            <a:pPr marL="171450" lvl="0" indent="-171450" algn="l" rtl="0">
              <a:spcBef>
                <a:spcPts val="0"/>
              </a:spcBef>
              <a:spcAft>
                <a:spcPts val="0"/>
              </a:spcAft>
              <a:buFontTx/>
              <a:buChar char="-"/>
            </a:pPr>
            <a:endParaRPr lang="en-US" b="0" i="0" dirty="0">
              <a:solidFill>
                <a:srgbClr val="383838"/>
              </a:solidFill>
              <a:effectLst/>
              <a:latin typeface="proxima-nova"/>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870643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lang="en-US" b="0" i="0" dirty="0">
              <a:solidFill>
                <a:srgbClr val="383838"/>
              </a:solidFill>
              <a:effectLst/>
              <a:latin typeface="proxima-nova"/>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8848158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FontTx/>
              <a:buNone/>
            </a:pPr>
            <a:endParaRPr lang="en-US" b="0" i="0" dirty="0">
              <a:solidFill>
                <a:srgbClr val="383838"/>
              </a:solidFill>
              <a:effectLst/>
              <a:latin typeface="proxima-nova"/>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38848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1881c86a1f_0_3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1881c86a1f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36226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r>
              <a:rPr lang="en-US" b="0" i="0" dirty="0">
                <a:solidFill>
                  <a:srgbClr val="383838"/>
                </a:solidFill>
                <a:effectLst/>
                <a:latin typeface="proxima-nova"/>
              </a:rPr>
              <a:t>The YOLOv7 authors sought to set the state of the art in </a:t>
            </a:r>
            <a:r>
              <a:rPr lang="en-US" b="1" i="0" u="none" strike="noStrike" dirty="0">
                <a:solidFill>
                  <a:srgbClr val="5400EC"/>
                </a:solidFill>
                <a:effectLst/>
                <a:latin typeface="proxima-nova"/>
                <a:hlinkClick r:id="rId3"/>
              </a:rPr>
              <a:t>object detection</a:t>
            </a:r>
            <a:r>
              <a:rPr lang="en-US" b="0" i="0" dirty="0">
                <a:solidFill>
                  <a:srgbClr val="383838"/>
                </a:solidFill>
                <a:effectLst/>
                <a:latin typeface="proxima-nova"/>
              </a:rPr>
              <a:t> by creating a network architecture that would predict bounding boxes more accurately than its peers at similar inference speeds.</a:t>
            </a:r>
          </a:p>
          <a:p>
            <a:pPr marL="171450" lvl="0" indent="-171450" algn="l" rtl="0">
              <a:spcBef>
                <a:spcPts val="0"/>
              </a:spcBef>
              <a:spcAft>
                <a:spcPts val="0"/>
              </a:spcAft>
              <a:buFontTx/>
              <a:buChar char="-"/>
            </a:pPr>
            <a:endParaRPr lang="en-US" b="0" i="0" dirty="0">
              <a:solidFill>
                <a:srgbClr val="383838"/>
              </a:solidFill>
              <a:effectLst/>
              <a:latin typeface="proxima-nova"/>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0510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8b4406f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8b4406f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9201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8b4406f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8b4406f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24563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1d5a8598aa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1d5a8598aa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318b9eeecd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318b9eeecd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0998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8b4406fa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118b4406fa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481701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732625" y="535000"/>
            <a:ext cx="3791400" cy="1425600"/>
          </a:xfrm>
          <a:prstGeom prst="rect">
            <a:avLst/>
          </a:prstGeom>
        </p:spPr>
        <p:txBody>
          <a:bodyPr spcFirstLastPara="1" wrap="square" lIns="91425" tIns="91425" rIns="91425" bIns="91425" anchor="t" anchorCtr="0">
            <a:noAutofit/>
          </a:bodyPr>
          <a:lstStyle>
            <a:lvl1pPr lvl="0" algn="ctr">
              <a:lnSpc>
                <a:spcPct val="70000"/>
              </a:lnSpc>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732700" y="4195850"/>
            <a:ext cx="3791400" cy="409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7673733" y="964108"/>
            <a:ext cx="2933985" cy="3310533"/>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_3">
    <p:spTree>
      <p:nvGrpSpPr>
        <p:cNvPr id="1" name="Shape 22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26"/>
        <p:cNvGrpSpPr/>
        <p:nvPr/>
      </p:nvGrpSpPr>
      <p:grpSpPr>
        <a:xfrm>
          <a:off x="0" y="0"/>
          <a:ext cx="0" cy="0"/>
          <a:chOff x="0" y="0"/>
          <a:chExt cx="0" cy="0"/>
        </a:xfrm>
      </p:grpSpPr>
      <p:sp>
        <p:nvSpPr>
          <p:cNvPr id="227" name="Google Shape;227;p34"/>
          <p:cNvSpPr/>
          <p:nvPr/>
        </p:nvSpPr>
        <p:spPr>
          <a:xfrm>
            <a:off x="-1405708" y="-1548228"/>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4"/>
          <p:cNvSpPr/>
          <p:nvPr/>
        </p:nvSpPr>
        <p:spPr>
          <a:xfrm>
            <a:off x="7730300" y="3598272"/>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2">
  <p:cSld name="BLANK_1_1_1_1_1_1_1_2">
    <p:bg>
      <p:bgPr>
        <a:solidFill>
          <a:schemeClr val="dk1"/>
        </a:solidFill>
        <a:effectLst/>
      </p:bgPr>
    </p:bg>
    <p:spTree>
      <p:nvGrpSpPr>
        <p:cNvPr id="1" name="Shape 229"/>
        <p:cNvGrpSpPr/>
        <p:nvPr/>
      </p:nvGrpSpPr>
      <p:grpSpPr>
        <a:xfrm>
          <a:off x="0" y="0"/>
          <a:ext cx="0" cy="0"/>
          <a:chOff x="0" y="0"/>
          <a:chExt cx="0" cy="0"/>
        </a:xfrm>
      </p:grpSpPr>
      <p:sp>
        <p:nvSpPr>
          <p:cNvPr id="230" name="Google Shape;230;p35"/>
          <p:cNvSpPr/>
          <p:nvPr/>
        </p:nvSpPr>
        <p:spPr>
          <a:xfrm>
            <a:off x="-1453583" y="1023797"/>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7770196" y="1023797"/>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 name="Google Shape;34;p6"/>
          <p:cNvSpPr/>
          <p:nvPr/>
        </p:nvSpPr>
        <p:spPr>
          <a:xfrm rot="5400000">
            <a:off x="-1448016" y="-1598032"/>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p:nvPr/>
        </p:nvSpPr>
        <p:spPr>
          <a:xfrm rot="5400000">
            <a:off x="7702659" y="-1598032"/>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1"/>
        </a:solidFill>
        <a:effectLst/>
      </p:bgPr>
    </p:bg>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859100" y="1608300"/>
            <a:ext cx="3602100" cy="117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9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6" name="Google Shape;46;p9"/>
          <p:cNvSpPr txBox="1">
            <a:spLocks noGrp="1"/>
          </p:cNvSpPr>
          <p:nvPr>
            <p:ph type="subTitle" idx="1"/>
          </p:nvPr>
        </p:nvSpPr>
        <p:spPr>
          <a:xfrm>
            <a:off x="859175" y="2782800"/>
            <a:ext cx="3602100" cy="75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47" name="Google Shape;47;p9"/>
          <p:cNvSpPr/>
          <p:nvPr/>
        </p:nvSpPr>
        <p:spPr>
          <a:xfrm rot="5400000">
            <a:off x="-1700714" y="-1872504"/>
            <a:ext cx="3298574" cy="3721960"/>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9"/>
          <p:cNvSpPr/>
          <p:nvPr/>
        </p:nvSpPr>
        <p:spPr>
          <a:xfrm rot="5400000">
            <a:off x="-1188553" y="3867311"/>
            <a:ext cx="2274283" cy="2566186"/>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_3_1">
    <p:bg>
      <p:bgPr>
        <a:solidFill>
          <a:schemeClr val="lt1"/>
        </a:solidFill>
        <a:effectLst/>
      </p:bgPr>
    </p:bg>
    <p:spTree>
      <p:nvGrpSpPr>
        <p:cNvPr id="1" name="Shape 60"/>
        <p:cNvGrpSpPr/>
        <p:nvPr/>
      </p:nvGrpSpPr>
      <p:grpSpPr>
        <a:xfrm>
          <a:off x="0" y="0"/>
          <a:ext cx="0" cy="0"/>
          <a:chOff x="0" y="0"/>
          <a:chExt cx="0" cy="0"/>
        </a:xfrm>
      </p:grpSpPr>
      <p:sp>
        <p:nvSpPr>
          <p:cNvPr id="61" name="Google Shape;61;p13"/>
          <p:cNvSpPr txBox="1">
            <a:spLocks noGrp="1"/>
          </p:cNvSpPr>
          <p:nvPr>
            <p:ph type="title"/>
          </p:nvPr>
        </p:nvSpPr>
        <p:spPr>
          <a:xfrm>
            <a:off x="720000" y="463296"/>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 name="Google Shape;62;p13"/>
          <p:cNvSpPr txBox="1">
            <a:spLocks noGrp="1"/>
          </p:cNvSpPr>
          <p:nvPr>
            <p:ph type="title" idx="2"/>
          </p:nvPr>
        </p:nvSpPr>
        <p:spPr>
          <a:xfrm>
            <a:off x="1572950" y="1706890"/>
            <a:ext cx="2745900" cy="3612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3" name="Google Shape;63;p13"/>
          <p:cNvSpPr txBox="1">
            <a:spLocks noGrp="1"/>
          </p:cNvSpPr>
          <p:nvPr>
            <p:ph type="subTitle" idx="1"/>
          </p:nvPr>
        </p:nvSpPr>
        <p:spPr>
          <a:xfrm>
            <a:off x="1572950" y="1992925"/>
            <a:ext cx="18633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4" name="Google Shape;64;p13"/>
          <p:cNvSpPr txBox="1">
            <a:spLocks noGrp="1"/>
          </p:cNvSpPr>
          <p:nvPr>
            <p:ph type="title" idx="3"/>
          </p:nvPr>
        </p:nvSpPr>
        <p:spPr>
          <a:xfrm>
            <a:off x="1579100" y="3345646"/>
            <a:ext cx="2743200" cy="363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5" name="Google Shape;65;p13"/>
          <p:cNvSpPr txBox="1">
            <a:spLocks noGrp="1"/>
          </p:cNvSpPr>
          <p:nvPr>
            <p:ph type="subTitle" idx="4"/>
          </p:nvPr>
        </p:nvSpPr>
        <p:spPr>
          <a:xfrm>
            <a:off x="1579675" y="3632750"/>
            <a:ext cx="1863300" cy="576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6" name="Google Shape;66;p13"/>
          <p:cNvSpPr txBox="1">
            <a:spLocks noGrp="1"/>
          </p:cNvSpPr>
          <p:nvPr>
            <p:ph type="title" idx="5"/>
          </p:nvPr>
        </p:nvSpPr>
        <p:spPr>
          <a:xfrm>
            <a:off x="5708034" y="3345646"/>
            <a:ext cx="2743200" cy="363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7" name="Google Shape;67;p13"/>
          <p:cNvSpPr txBox="1">
            <a:spLocks noGrp="1"/>
          </p:cNvSpPr>
          <p:nvPr>
            <p:ph type="subTitle" idx="6"/>
          </p:nvPr>
        </p:nvSpPr>
        <p:spPr>
          <a:xfrm>
            <a:off x="5708025" y="3632750"/>
            <a:ext cx="1863300" cy="576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8" name="Google Shape;68;p13"/>
          <p:cNvSpPr txBox="1">
            <a:spLocks noGrp="1"/>
          </p:cNvSpPr>
          <p:nvPr>
            <p:ph type="title" idx="7"/>
          </p:nvPr>
        </p:nvSpPr>
        <p:spPr>
          <a:xfrm>
            <a:off x="5708034" y="1705848"/>
            <a:ext cx="2743200" cy="3633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69" name="Google Shape;69;p13"/>
          <p:cNvSpPr txBox="1">
            <a:spLocks noGrp="1"/>
          </p:cNvSpPr>
          <p:nvPr>
            <p:ph type="subTitle" idx="8"/>
          </p:nvPr>
        </p:nvSpPr>
        <p:spPr>
          <a:xfrm>
            <a:off x="5708025" y="1992950"/>
            <a:ext cx="1863300" cy="5760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0" name="Google Shape;70;p13"/>
          <p:cNvSpPr txBox="1">
            <a:spLocks noGrp="1"/>
          </p:cNvSpPr>
          <p:nvPr>
            <p:ph type="title" idx="9" hasCustomPrompt="1"/>
          </p:nvPr>
        </p:nvSpPr>
        <p:spPr>
          <a:xfrm>
            <a:off x="692763" y="1261398"/>
            <a:ext cx="887100" cy="869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500">
                <a:solidFill>
                  <a:srgbClr val="FBC6E8"/>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title" idx="13" hasCustomPrompt="1"/>
          </p:nvPr>
        </p:nvSpPr>
        <p:spPr>
          <a:xfrm>
            <a:off x="4820940" y="2932746"/>
            <a:ext cx="887100" cy="86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5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2" name="Google Shape;72;p13"/>
          <p:cNvSpPr txBox="1">
            <a:spLocks noGrp="1"/>
          </p:cNvSpPr>
          <p:nvPr>
            <p:ph type="title" idx="14" hasCustomPrompt="1"/>
          </p:nvPr>
        </p:nvSpPr>
        <p:spPr>
          <a:xfrm>
            <a:off x="694114" y="2932748"/>
            <a:ext cx="884400" cy="868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15" hasCustomPrompt="1"/>
          </p:nvPr>
        </p:nvSpPr>
        <p:spPr>
          <a:xfrm>
            <a:off x="4820938" y="1261398"/>
            <a:ext cx="887100" cy="87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5500">
                <a:solidFill>
                  <a:schemeClr val="accent4"/>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p:nvPr/>
        </p:nvSpPr>
        <p:spPr>
          <a:xfrm rot="5400000">
            <a:off x="8569941" y="-457238"/>
            <a:ext cx="2274283" cy="2566186"/>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rot="5400000">
            <a:off x="7391303" y="3203794"/>
            <a:ext cx="3447439" cy="3889897"/>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5400000">
            <a:off x="-1778809" y="-1968091"/>
            <a:ext cx="3444191" cy="3886269"/>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rot="5400000">
            <a:off x="-1726697" y="3325399"/>
            <a:ext cx="2274283" cy="2566186"/>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ONE_COLUMN_TEXT_1_1">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3840444" y="1918325"/>
            <a:ext cx="4113900" cy="9396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5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8" name="Google Shape;98;p17"/>
          <p:cNvSpPr txBox="1">
            <a:spLocks noGrp="1"/>
          </p:cNvSpPr>
          <p:nvPr>
            <p:ph type="subTitle" idx="1"/>
          </p:nvPr>
        </p:nvSpPr>
        <p:spPr>
          <a:xfrm>
            <a:off x="3840450" y="2857925"/>
            <a:ext cx="4113900" cy="1316400"/>
          </a:xfrm>
          <a:prstGeom prst="rect">
            <a:avLst/>
          </a:prstGeom>
        </p:spPr>
        <p:txBody>
          <a:bodyPr spcFirstLastPara="1" wrap="square" lIns="91425" tIns="91425" rIns="91425" bIns="91425" anchor="t" anchorCtr="0">
            <a:noAutofit/>
          </a:bodyPr>
          <a:lstStyle>
            <a:lvl1pPr lvl="0" algn="just"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99" name="Google Shape;99;p17"/>
          <p:cNvSpPr/>
          <p:nvPr/>
        </p:nvSpPr>
        <p:spPr>
          <a:xfrm rot="5400000">
            <a:off x="7238142" y="3009224"/>
            <a:ext cx="3774638" cy="4259135"/>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1">
  <p:cSld name="CUSTOM_6_1_1">
    <p:spTree>
      <p:nvGrpSpPr>
        <p:cNvPr id="1" name="Shape 153"/>
        <p:cNvGrpSpPr/>
        <p:nvPr/>
      </p:nvGrpSpPr>
      <p:grpSpPr>
        <a:xfrm>
          <a:off x="0" y="0"/>
          <a:ext cx="0" cy="0"/>
          <a:chOff x="0" y="0"/>
          <a:chExt cx="0" cy="0"/>
        </a:xfrm>
      </p:grpSpPr>
      <p:sp>
        <p:nvSpPr>
          <p:cNvPr id="154" name="Google Shape;154;p23"/>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5" name="Google Shape;155;p23"/>
          <p:cNvSpPr txBox="1">
            <a:spLocks noGrp="1"/>
          </p:cNvSpPr>
          <p:nvPr>
            <p:ph type="title" idx="2"/>
          </p:nvPr>
        </p:nvSpPr>
        <p:spPr>
          <a:xfrm>
            <a:off x="937626" y="2542258"/>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6" name="Google Shape;156;p23"/>
          <p:cNvSpPr txBox="1">
            <a:spLocks noGrp="1"/>
          </p:cNvSpPr>
          <p:nvPr>
            <p:ph type="subTitle" idx="1"/>
          </p:nvPr>
        </p:nvSpPr>
        <p:spPr>
          <a:xfrm>
            <a:off x="937651" y="3069946"/>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7" name="Google Shape;157;p23"/>
          <p:cNvSpPr txBox="1">
            <a:spLocks noGrp="1"/>
          </p:cNvSpPr>
          <p:nvPr>
            <p:ph type="title" idx="3"/>
          </p:nvPr>
        </p:nvSpPr>
        <p:spPr>
          <a:xfrm>
            <a:off x="3484347" y="2542258"/>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23"/>
          <p:cNvSpPr txBox="1">
            <a:spLocks noGrp="1"/>
          </p:cNvSpPr>
          <p:nvPr>
            <p:ph type="subTitle" idx="4"/>
          </p:nvPr>
        </p:nvSpPr>
        <p:spPr>
          <a:xfrm>
            <a:off x="3484363" y="3069946"/>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59" name="Google Shape;159;p23"/>
          <p:cNvSpPr txBox="1">
            <a:spLocks noGrp="1"/>
          </p:cNvSpPr>
          <p:nvPr>
            <p:ph type="title" idx="5"/>
          </p:nvPr>
        </p:nvSpPr>
        <p:spPr>
          <a:xfrm>
            <a:off x="6031074" y="2542258"/>
            <a:ext cx="21753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 name="Google Shape;160;p23"/>
          <p:cNvSpPr txBox="1">
            <a:spLocks noGrp="1"/>
          </p:cNvSpPr>
          <p:nvPr>
            <p:ph type="subTitle" idx="6"/>
          </p:nvPr>
        </p:nvSpPr>
        <p:spPr>
          <a:xfrm>
            <a:off x="6031074" y="3069946"/>
            <a:ext cx="21753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61" name="Google Shape;161;p23"/>
          <p:cNvSpPr/>
          <p:nvPr/>
        </p:nvSpPr>
        <p:spPr>
          <a:xfrm rot="5400000">
            <a:off x="7696009" y="3560620"/>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rot="5400000">
            <a:off x="-1448016" y="3560620"/>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4">
  <p:cSld name="TITLE_ONLY_5">
    <p:spTree>
      <p:nvGrpSpPr>
        <p:cNvPr id="1" name="Shape 183"/>
        <p:cNvGrpSpPr/>
        <p:nvPr/>
      </p:nvGrpSpPr>
      <p:grpSpPr>
        <a:xfrm>
          <a:off x="0" y="0"/>
          <a:ext cx="0" cy="0"/>
          <a:chOff x="0" y="0"/>
          <a:chExt cx="0" cy="0"/>
        </a:xfrm>
      </p:grpSpPr>
      <p:sp>
        <p:nvSpPr>
          <p:cNvPr id="184" name="Google Shape;184;p27"/>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5" name="Google Shape;185;p27"/>
          <p:cNvSpPr/>
          <p:nvPr/>
        </p:nvSpPr>
        <p:spPr>
          <a:xfrm rot="5400000">
            <a:off x="-1714076" y="3241085"/>
            <a:ext cx="3374217" cy="3807088"/>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p:nvPr/>
        </p:nvSpPr>
        <p:spPr>
          <a:xfrm rot="5400000">
            <a:off x="-865197" y="-942095"/>
            <a:ext cx="1677363" cy="189249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7"/>
          <p:cNvSpPr/>
          <p:nvPr/>
        </p:nvSpPr>
        <p:spPr>
          <a:xfrm rot="5400000">
            <a:off x="8310598" y="4198275"/>
            <a:ext cx="1672855" cy="188744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7"/>
          <p:cNvSpPr/>
          <p:nvPr/>
        </p:nvSpPr>
        <p:spPr>
          <a:xfrm rot="5400000">
            <a:off x="7521103" y="-1833509"/>
            <a:ext cx="3252764" cy="3669971"/>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dk1"/>
        </a:solidFill>
        <a:effectLst/>
      </p:bgPr>
    </p:bg>
    <p:spTree>
      <p:nvGrpSpPr>
        <p:cNvPr id="1" name="Shape 213"/>
        <p:cNvGrpSpPr/>
        <p:nvPr/>
      </p:nvGrpSpPr>
      <p:grpSpPr>
        <a:xfrm>
          <a:off x="0" y="0"/>
          <a:ext cx="0" cy="0"/>
          <a:chOff x="0" y="0"/>
          <a:chExt cx="0" cy="0"/>
        </a:xfrm>
      </p:grpSpPr>
      <p:sp>
        <p:nvSpPr>
          <p:cNvPr id="214" name="Google Shape;214;p31"/>
          <p:cNvSpPr txBox="1">
            <a:spLocks noGrp="1"/>
          </p:cNvSpPr>
          <p:nvPr>
            <p:ph type="title"/>
          </p:nvPr>
        </p:nvSpPr>
        <p:spPr>
          <a:xfrm>
            <a:off x="5106725" y="2104650"/>
            <a:ext cx="3316200" cy="60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5" name="Google Shape;215;p31"/>
          <p:cNvSpPr txBox="1">
            <a:spLocks noGrp="1"/>
          </p:cNvSpPr>
          <p:nvPr>
            <p:ph type="title" idx="2" hasCustomPrompt="1"/>
          </p:nvPr>
        </p:nvSpPr>
        <p:spPr>
          <a:xfrm>
            <a:off x="2945025" y="1984338"/>
            <a:ext cx="15354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6" name="Google Shape;216;p31"/>
          <p:cNvSpPr txBox="1">
            <a:spLocks noGrp="1"/>
          </p:cNvSpPr>
          <p:nvPr>
            <p:ph type="subTitle" idx="1"/>
          </p:nvPr>
        </p:nvSpPr>
        <p:spPr>
          <a:xfrm>
            <a:off x="5106725" y="2705847"/>
            <a:ext cx="3316200" cy="453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Darker Grotesque"/>
              <a:buNone/>
              <a:defRPr sz="3500">
                <a:solidFill>
                  <a:schemeClr val="dk1"/>
                </a:solidFill>
                <a:latin typeface="Darker Grotesque"/>
                <a:ea typeface="Darker Grotesque"/>
                <a:cs typeface="Darker Grotesque"/>
                <a:sym typeface="Darker Grotesq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1pPr>
            <a:lvl2pPr marL="914400" lvl="1"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2pPr>
            <a:lvl3pPr marL="1371600" lvl="2"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3pPr>
            <a:lvl4pPr marL="1828800" lvl="3"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4pPr>
            <a:lvl5pPr marL="2286000" lvl="4"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5pPr>
            <a:lvl6pPr marL="2743200" lvl="5"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6pPr>
            <a:lvl7pPr marL="3200400" lvl="6"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7pPr>
            <a:lvl8pPr marL="3657600" lvl="7" indent="-317500">
              <a:lnSpc>
                <a:spcPct val="115000"/>
              </a:lnSpc>
              <a:spcBef>
                <a:spcPts val="1600"/>
              </a:spcBef>
              <a:spcAft>
                <a:spcPts val="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8pPr>
            <a:lvl9pPr marL="4114800" lvl="8" indent="-317500">
              <a:lnSpc>
                <a:spcPct val="115000"/>
              </a:lnSpc>
              <a:spcBef>
                <a:spcPts val="1600"/>
              </a:spcBef>
              <a:spcAft>
                <a:spcPts val="1600"/>
              </a:spcAft>
              <a:buClr>
                <a:schemeClr val="dk1"/>
              </a:buClr>
              <a:buSzPts val="1400"/>
              <a:buFont typeface="Darker Grotesque"/>
              <a:buChar char="■"/>
              <a:defRPr>
                <a:solidFill>
                  <a:schemeClr val="dk1"/>
                </a:solidFill>
                <a:latin typeface="Darker Grotesque"/>
                <a:ea typeface="Darker Grotesque"/>
                <a:cs typeface="Darker Grotesque"/>
                <a:sym typeface="Darker Grotesqu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5" r:id="rId3"/>
    <p:sldLayoutId id="2147483658" r:id="rId4"/>
    <p:sldLayoutId id="2147483659" r:id="rId5"/>
    <p:sldLayoutId id="2147483663" r:id="rId6"/>
    <p:sldLayoutId id="2147483669" r:id="rId7"/>
    <p:sldLayoutId id="2147483673" r:id="rId8"/>
    <p:sldLayoutId id="2147483677" r:id="rId9"/>
    <p:sldLayoutId id="2147483679" r:id="rId10"/>
    <p:sldLayoutId id="2147483680" r:id="rId11"/>
    <p:sldLayoutId id="214748368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pic>
        <p:nvPicPr>
          <p:cNvPr id="3" name="Google Shape;475;p51">
            <a:extLst>
              <a:ext uri="{FF2B5EF4-FFF2-40B4-BE49-F238E27FC236}">
                <a16:creationId xmlns:a16="http://schemas.microsoft.com/office/drawing/2014/main" id="{D517BA6A-44B2-DAEA-7E1A-39AF74697484}"/>
              </a:ext>
            </a:extLst>
          </p:cNvPr>
          <p:cNvPicPr preferRelativeResize="0"/>
          <p:nvPr/>
        </p:nvPicPr>
        <p:blipFill rotWithShape="1">
          <a:blip r:embed="rId3">
            <a:alphaModFix/>
          </a:blip>
          <a:srcRect l="26352" t="31151" r="31625" b="24019"/>
          <a:stretch/>
        </p:blipFill>
        <p:spPr>
          <a:xfrm>
            <a:off x="738625" y="601699"/>
            <a:ext cx="3791400" cy="4069537"/>
          </a:xfrm>
          <a:prstGeom prst="rect">
            <a:avLst/>
          </a:prstGeom>
          <a:noFill/>
          <a:ln>
            <a:noFill/>
          </a:ln>
        </p:spPr>
      </p:pic>
      <p:sp>
        <p:nvSpPr>
          <p:cNvPr id="243" name="Google Shape;243;p39"/>
          <p:cNvSpPr/>
          <p:nvPr/>
        </p:nvSpPr>
        <p:spPr>
          <a:xfrm>
            <a:off x="593200" y="131875"/>
            <a:ext cx="4454132" cy="4879743"/>
          </a:xfrm>
          <a:custGeom>
            <a:avLst/>
            <a:gdLst/>
            <a:ahLst/>
            <a:cxnLst/>
            <a:rect l="l" t="t" r="r" b="b"/>
            <a:pathLst>
              <a:path w="41455" h="46282" extrusionOk="0">
                <a:moveTo>
                  <a:pt x="35583" y="5119"/>
                </a:moveTo>
                <a:cubicBezTo>
                  <a:pt x="35624" y="5641"/>
                  <a:pt x="35642" y="6172"/>
                  <a:pt x="35642" y="6707"/>
                </a:cubicBezTo>
                <a:cubicBezTo>
                  <a:pt x="35642" y="13735"/>
                  <a:pt x="32307" y="19865"/>
                  <a:pt x="27357" y="23141"/>
                </a:cubicBezTo>
                <a:cubicBezTo>
                  <a:pt x="32311" y="26422"/>
                  <a:pt x="35637" y="32552"/>
                  <a:pt x="35637" y="39580"/>
                </a:cubicBezTo>
                <a:cubicBezTo>
                  <a:pt x="35637" y="40111"/>
                  <a:pt x="35619" y="40646"/>
                  <a:pt x="35578" y="41168"/>
                </a:cubicBezTo>
                <a:lnTo>
                  <a:pt x="2642" y="41168"/>
                </a:lnTo>
                <a:cubicBezTo>
                  <a:pt x="2605" y="40646"/>
                  <a:pt x="2587" y="40111"/>
                  <a:pt x="2587" y="39580"/>
                </a:cubicBezTo>
                <a:cubicBezTo>
                  <a:pt x="2587" y="32552"/>
                  <a:pt x="5922" y="26422"/>
                  <a:pt x="10872" y="23141"/>
                </a:cubicBezTo>
                <a:cubicBezTo>
                  <a:pt x="5922" y="19870"/>
                  <a:pt x="2587" y="13731"/>
                  <a:pt x="2587" y="6707"/>
                </a:cubicBezTo>
                <a:cubicBezTo>
                  <a:pt x="2587" y="6172"/>
                  <a:pt x="2605" y="5641"/>
                  <a:pt x="2642" y="5119"/>
                </a:cubicBezTo>
                <a:close/>
                <a:moveTo>
                  <a:pt x="1" y="1"/>
                </a:moveTo>
                <a:lnTo>
                  <a:pt x="1" y="46282"/>
                </a:lnTo>
                <a:lnTo>
                  <a:pt x="41454" y="46282"/>
                </a:lnTo>
                <a:lnTo>
                  <a:pt x="414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9"/>
          <p:cNvSpPr txBox="1">
            <a:spLocks noGrp="1"/>
          </p:cNvSpPr>
          <p:nvPr>
            <p:ph type="subTitle" idx="1"/>
          </p:nvPr>
        </p:nvSpPr>
        <p:spPr>
          <a:xfrm>
            <a:off x="4732700" y="4195850"/>
            <a:ext cx="3791400" cy="4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Name: Mazen Tarek	ID: 200259</a:t>
            </a:r>
            <a:endParaRPr dirty="0"/>
          </a:p>
        </p:txBody>
      </p:sp>
      <p:sp>
        <p:nvSpPr>
          <p:cNvPr id="245" name="Google Shape;245;p39"/>
          <p:cNvSpPr txBox="1">
            <a:spLocks noGrp="1"/>
          </p:cNvSpPr>
          <p:nvPr>
            <p:ph type="ctrTitle"/>
          </p:nvPr>
        </p:nvSpPr>
        <p:spPr>
          <a:xfrm>
            <a:off x="4732625" y="535000"/>
            <a:ext cx="3791400" cy="142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500" dirty="0">
                <a:solidFill>
                  <a:schemeClr val="dk1"/>
                </a:solidFill>
              </a:rPr>
              <a:t>Smart </a:t>
            </a:r>
            <a:r>
              <a:rPr lang="en" sz="6500" dirty="0"/>
              <a:t>G</a:t>
            </a:r>
            <a:r>
              <a:rPr lang="en" sz="6500" dirty="0">
                <a:solidFill>
                  <a:schemeClr val="dk1"/>
                </a:solidFill>
              </a:rPr>
              <a:t>ym Trainer</a:t>
            </a:r>
            <a:endParaRPr sz="4500" dirty="0">
              <a:solidFill>
                <a:schemeClr val="dk1"/>
              </a:solidFill>
            </a:endParaRPr>
          </a:p>
        </p:txBody>
      </p:sp>
      <p:cxnSp>
        <p:nvCxnSpPr>
          <p:cNvPr id="246" name="Google Shape;246;p39"/>
          <p:cNvCxnSpPr>
            <a:stCxn id="245" idx="2"/>
            <a:endCxn id="244" idx="0"/>
          </p:cNvCxnSpPr>
          <p:nvPr/>
        </p:nvCxnSpPr>
        <p:spPr>
          <a:xfrm>
            <a:off x="6628325" y="1960600"/>
            <a:ext cx="0" cy="2235300"/>
          </a:xfrm>
          <a:prstGeom prst="straightConnector1">
            <a:avLst/>
          </a:prstGeom>
          <a:noFill/>
          <a:ln w="9525" cap="flat" cmpd="sng">
            <a:solidFill>
              <a:schemeClr val="accent1"/>
            </a:solidFill>
            <a:prstDash val="solid"/>
            <a:round/>
            <a:headEnd type="none" w="med" len="med"/>
            <a:tailEnd type="oval" w="med" len="med"/>
          </a:ln>
        </p:spPr>
      </p:cxnSp>
      <p:grpSp>
        <p:nvGrpSpPr>
          <p:cNvPr id="247" name="Google Shape;247;p39"/>
          <p:cNvGrpSpPr/>
          <p:nvPr/>
        </p:nvGrpSpPr>
        <p:grpSpPr>
          <a:xfrm>
            <a:off x="658746" y="369697"/>
            <a:ext cx="699900" cy="699900"/>
            <a:chOff x="478671" y="369697"/>
            <a:chExt cx="699900" cy="699900"/>
          </a:xfrm>
        </p:grpSpPr>
        <p:sp>
          <p:nvSpPr>
            <p:cNvPr id="248" name="Google Shape;248;p39"/>
            <p:cNvSpPr/>
            <p:nvPr/>
          </p:nvSpPr>
          <p:spPr>
            <a:xfrm rot="360201">
              <a:off x="510225" y="401250"/>
              <a:ext cx="636792" cy="636792"/>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9" name="Google Shape;249;p39"/>
            <p:cNvSpPr/>
            <p:nvPr/>
          </p:nvSpPr>
          <p:spPr>
            <a:xfrm rot="2700000">
              <a:off x="606252" y="482649"/>
              <a:ext cx="445053" cy="473903"/>
            </a:xfrm>
            <a:prstGeom prst="star10">
              <a:avLst>
                <a:gd name="adj" fmla="val 8672"/>
                <a:gd name="hf" fmla="val 105146"/>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250" name="Google Shape;250;p39"/>
          <p:cNvSpPr/>
          <p:nvPr/>
        </p:nvSpPr>
        <p:spPr>
          <a:xfrm>
            <a:off x="-1470267" y="964108"/>
            <a:ext cx="2933985" cy="3310533"/>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3" name="Google Shape;303;p43"/>
          <p:cNvSpPr txBox="1">
            <a:spLocks noGrp="1"/>
          </p:cNvSpPr>
          <p:nvPr>
            <p:ph type="title"/>
          </p:nvPr>
        </p:nvSpPr>
        <p:spPr>
          <a:xfrm>
            <a:off x="1538223" y="478687"/>
            <a:ext cx="6067553" cy="6284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Top-Down VS Bottom-Up</a:t>
            </a:r>
            <a:endParaRPr sz="4000" dirty="0"/>
          </a:p>
        </p:txBody>
      </p:sp>
      <p:sp>
        <p:nvSpPr>
          <p:cNvPr id="304" name="Google Shape;304;p43"/>
          <p:cNvSpPr txBox="1">
            <a:spLocks noGrp="1"/>
          </p:cNvSpPr>
          <p:nvPr>
            <p:ph type="subTitle" idx="1"/>
          </p:nvPr>
        </p:nvSpPr>
        <p:spPr>
          <a:xfrm>
            <a:off x="574797" y="3069171"/>
            <a:ext cx="3746461" cy="218074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Top-Down method involves detecting individuals in the image and then locating their key-points using these bounding boxes. While it can yield an accurate outcome, it might become sluggish when there are multiple people in the frame.</a:t>
            </a:r>
          </a:p>
        </p:txBody>
      </p:sp>
      <p:grpSp>
        <p:nvGrpSpPr>
          <p:cNvPr id="7" name="Google Shape;315;p44">
            <a:extLst>
              <a:ext uri="{FF2B5EF4-FFF2-40B4-BE49-F238E27FC236}">
                <a16:creationId xmlns:a16="http://schemas.microsoft.com/office/drawing/2014/main" id="{6DAF051A-F093-1FB3-86E8-83566A21E727}"/>
              </a:ext>
            </a:extLst>
          </p:cNvPr>
          <p:cNvGrpSpPr/>
          <p:nvPr/>
        </p:nvGrpSpPr>
        <p:grpSpPr>
          <a:xfrm rot="359681">
            <a:off x="8014847" y="476749"/>
            <a:ext cx="543227" cy="529858"/>
            <a:chOff x="948400" y="3927375"/>
            <a:chExt cx="779700" cy="779700"/>
          </a:xfrm>
        </p:grpSpPr>
        <p:sp>
          <p:nvSpPr>
            <p:cNvPr id="8" name="Google Shape;316;p44">
              <a:extLst>
                <a:ext uri="{FF2B5EF4-FFF2-40B4-BE49-F238E27FC236}">
                  <a16:creationId xmlns:a16="http://schemas.microsoft.com/office/drawing/2014/main" id="{F18C305A-081B-EFF3-B346-7A43B1040DD7}"/>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7;p44">
              <a:extLst>
                <a:ext uri="{FF2B5EF4-FFF2-40B4-BE49-F238E27FC236}">
                  <a16:creationId xmlns:a16="http://schemas.microsoft.com/office/drawing/2014/main" id="{CDEA2897-41F6-02B1-547C-4FF4DA25C2B0}"/>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0" name="Picture 2">
            <a:extLst>
              <a:ext uri="{FF2B5EF4-FFF2-40B4-BE49-F238E27FC236}">
                <a16:creationId xmlns:a16="http://schemas.microsoft.com/office/drawing/2014/main" id="{6F5341FA-58D2-0A78-5DCB-52236DAC7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797" y="1562018"/>
            <a:ext cx="1580643" cy="116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52" name="AutoShape 4">
            <a:extLst>
              <a:ext uri="{FF2B5EF4-FFF2-40B4-BE49-F238E27FC236}">
                <a16:creationId xmlns:a16="http://schemas.microsoft.com/office/drawing/2014/main" id="{C07B3E79-BD11-93F7-FD2D-0BF9FE3253A2}"/>
              </a:ext>
            </a:extLst>
          </p:cNvPr>
          <p:cNvCxnSpPr>
            <a:cxnSpLocks noChangeShapeType="1"/>
          </p:cNvCxnSpPr>
          <p:nvPr/>
        </p:nvCxnSpPr>
        <p:spPr bwMode="auto">
          <a:xfrm>
            <a:off x="2155440" y="2139000"/>
            <a:ext cx="679200" cy="7937"/>
          </a:xfrm>
          <a:prstGeom prst="straightConnector1">
            <a:avLst/>
          </a:prstGeom>
          <a:noFill/>
          <a:ln w="9525">
            <a:solidFill>
              <a:schemeClr val="accent1">
                <a:lumMod val="50000"/>
              </a:schemeClr>
            </a:solidFill>
            <a:round/>
            <a:headEnd/>
            <a:tailEnd type="triangle" w="med" len="med"/>
          </a:ln>
          <a:extLst>
            <a:ext uri="{909E8E84-426E-40DD-AFC4-6F175D3DCCD1}">
              <a14:hiddenFill xmlns:a14="http://schemas.microsoft.com/office/drawing/2010/main">
                <a:noFill/>
              </a14:hiddenFill>
            </a:ext>
          </a:extLst>
        </p:spPr>
      </p:cxnSp>
      <p:pic>
        <p:nvPicPr>
          <p:cNvPr id="2053" name="Picture 5">
            <a:extLst>
              <a:ext uri="{FF2B5EF4-FFF2-40B4-BE49-F238E27FC236}">
                <a16:creationId xmlns:a16="http://schemas.microsoft.com/office/drawing/2014/main" id="{8EF09ADC-16BD-0CE9-9009-1FE5B976E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641" y="1520750"/>
            <a:ext cx="1461814" cy="1211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 name="AutoShape 4">
            <a:extLst>
              <a:ext uri="{FF2B5EF4-FFF2-40B4-BE49-F238E27FC236}">
                <a16:creationId xmlns:a16="http://schemas.microsoft.com/office/drawing/2014/main" id="{C08B98BF-BE76-CF1D-C555-7C347F434AC9}"/>
              </a:ext>
            </a:extLst>
          </p:cNvPr>
          <p:cNvCxnSpPr>
            <a:cxnSpLocks noChangeShapeType="1"/>
            <a:endCxn id="2056" idx="1"/>
          </p:cNvCxnSpPr>
          <p:nvPr/>
        </p:nvCxnSpPr>
        <p:spPr bwMode="auto">
          <a:xfrm>
            <a:off x="6744109" y="2118366"/>
            <a:ext cx="472512" cy="7940"/>
          </a:xfrm>
          <a:prstGeom prst="straightConnector1">
            <a:avLst/>
          </a:prstGeom>
          <a:noFill/>
          <a:ln w="9525">
            <a:solidFill>
              <a:schemeClr val="accent1">
                <a:lumMod val="50000"/>
              </a:schemeClr>
            </a:solidFill>
            <a:round/>
            <a:headEnd/>
            <a:tailEnd type="triangle" w="med" len="med"/>
          </a:ln>
          <a:extLst>
            <a:ext uri="{909E8E84-426E-40DD-AFC4-6F175D3DCCD1}">
              <a14:hiddenFill xmlns:a14="http://schemas.microsoft.com/office/drawing/2010/main">
                <a:noFill/>
              </a14:hiddenFill>
            </a:ext>
          </a:extLst>
        </p:spPr>
      </p:cxnSp>
      <p:pic>
        <p:nvPicPr>
          <p:cNvPr id="2055" name="Picture 7">
            <a:extLst>
              <a:ext uri="{FF2B5EF4-FFF2-40B4-BE49-F238E27FC236}">
                <a16:creationId xmlns:a16="http://schemas.microsoft.com/office/drawing/2014/main" id="{222DFEA8-DED0-1F21-AF74-DDE13ADC58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7547" y="1520750"/>
            <a:ext cx="1896562" cy="1211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6" name="Picture 8">
            <a:extLst>
              <a:ext uri="{FF2B5EF4-FFF2-40B4-BE49-F238E27FC236}">
                <a16:creationId xmlns:a16="http://schemas.microsoft.com/office/drawing/2014/main" id="{B81CED05-576E-9FFD-9D6C-ADD9D83FA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6621" y="1545354"/>
            <a:ext cx="1837746" cy="116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303;p43">
            <a:extLst>
              <a:ext uri="{FF2B5EF4-FFF2-40B4-BE49-F238E27FC236}">
                <a16:creationId xmlns:a16="http://schemas.microsoft.com/office/drawing/2014/main" id="{8E18B05C-0C69-E82C-5003-CF829C819306}"/>
              </a:ext>
            </a:extLst>
          </p:cNvPr>
          <p:cNvSpPr txBox="1">
            <a:spLocks/>
          </p:cNvSpPr>
          <p:nvPr/>
        </p:nvSpPr>
        <p:spPr>
          <a:xfrm rot="5400000">
            <a:off x="1538225" y="3611898"/>
            <a:ext cx="6067553" cy="62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Darker Grotesque"/>
              <a:buNone/>
              <a:defRPr sz="96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4000" dirty="0"/>
              <a:t>---------------------------------</a:t>
            </a:r>
          </a:p>
        </p:txBody>
      </p:sp>
      <p:sp>
        <p:nvSpPr>
          <p:cNvPr id="13" name="Google Shape;304;p43">
            <a:extLst>
              <a:ext uri="{FF2B5EF4-FFF2-40B4-BE49-F238E27FC236}">
                <a16:creationId xmlns:a16="http://schemas.microsoft.com/office/drawing/2014/main" id="{AC92EA82-E8A2-3121-0820-7CDE894C8429}"/>
              </a:ext>
            </a:extLst>
          </p:cNvPr>
          <p:cNvSpPr txBox="1">
            <a:spLocks/>
          </p:cNvSpPr>
          <p:nvPr/>
        </p:nvSpPr>
        <p:spPr>
          <a:xfrm>
            <a:off x="4847547" y="3069171"/>
            <a:ext cx="4206820" cy="2180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Darker Grotesque"/>
              <a:buNone/>
              <a:defRPr sz="1600" b="0" i="0" u="none" strike="noStrike" cap="none">
                <a:solidFill>
                  <a:schemeClr val="dk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indent="0" algn="just"/>
            <a:r>
              <a:rPr lang="en-US" dirty="0"/>
              <a:t>the Bottom-Up approach uses heat maps to find key-points, then uses grouping algorithm to map the key-points for every person. As it is a single stage, so it is fast, but it won’t be very accurate in case of crowded scenes. </a:t>
            </a:r>
          </a:p>
        </p:txBody>
      </p:sp>
    </p:spTree>
    <p:extLst>
      <p:ext uri="{BB962C8B-B14F-4D97-AF65-F5344CB8AC3E}">
        <p14:creationId xmlns:p14="http://schemas.microsoft.com/office/powerpoint/2010/main" val="3150982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1"/>
          <p:cNvSpPr/>
          <p:nvPr/>
        </p:nvSpPr>
        <p:spPr>
          <a:xfrm>
            <a:off x="559340" y="3393699"/>
            <a:ext cx="1582800" cy="307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Darker Grotesque"/>
                <a:ea typeface="Darker Grotesque"/>
                <a:cs typeface="Darker Grotesque"/>
                <a:sym typeface="Darker Grotesque"/>
              </a:rPr>
              <a:t>STEP 1</a:t>
            </a:r>
            <a:endParaRPr>
              <a:solidFill>
                <a:schemeClr val="dk1"/>
              </a:solidFill>
            </a:endParaRPr>
          </a:p>
        </p:txBody>
      </p:sp>
      <p:sp>
        <p:nvSpPr>
          <p:cNvPr id="692" name="Google Shape;692;p61"/>
          <p:cNvSpPr/>
          <p:nvPr/>
        </p:nvSpPr>
        <p:spPr>
          <a:xfrm>
            <a:off x="2076144" y="1874250"/>
            <a:ext cx="1581900" cy="307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Darker Grotesque"/>
                <a:ea typeface="Darker Grotesque"/>
                <a:cs typeface="Darker Grotesque"/>
                <a:sym typeface="Darker Grotesque"/>
              </a:rPr>
              <a:t>STEP 2</a:t>
            </a:r>
            <a:endParaRPr dirty="0">
              <a:solidFill>
                <a:schemeClr val="dk1"/>
              </a:solidFill>
            </a:endParaRPr>
          </a:p>
        </p:txBody>
      </p:sp>
      <p:sp>
        <p:nvSpPr>
          <p:cNvPr id="693" name="Google Shape;693;p61"/>
          <p:cNvSpPr/>
          <p:nvPr/>
        </p:nvSpPr>
        <p:spPr>
          <a:xfrm>
            <a:off x="3720991" y="3393611"/>
            <a:ext cx="1581900" cy="307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Darker Grotesque"/>
                <a:ea typeface="Darker Grotesque"/>
                <a:cs typeface="Darker Grotesque"/>
                <a:sym typeface="Darker Grotesque"/>
              </a:rPr>
              <a:t>STEP 3</a:t>
            </a:r>
            <a:endParaRPr dirty="0">
              <a:solidFill>
                <a:schemeClr val="dk1"/>
              </a:solidFill>
            </a:endParaRPr>
          </a:p>
        </p:txBody>
      </p:sp>
      <p:sp>
        <p:nvSpPr>
          <p:cNvPr id="694" name="Google Shape;694;p61"/>
          <p:cNvSpPr/>
          <p:nvPr/>
        </p:nvSpPr>
        <p:spPr>
          <a:xfrm>
            <a:off x="5236595" y="1874212"/>
            <a:ext cx="1581900" cy="307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Darker Grotesque"/>
                <a:ea typeface="Darker Grotesque"/>
                <a:cs typeface="Darker Grotesque"/>
                <a:sym typeface="Darker Grotesque"/>
              </a:rPr>
              <a:t>STEP 4</a:t>
            </a:r>
            <a:endParaRPr dirty="0">
              <a:solidFill>
                <a:schemeClr val="dk1"/>
              </a:solidFill>
            </a:endParaRPr>
          </a:p>
        </p:txBody>
      </p:sp>
      <p:cxnSp>
        <p:nvCxnSpPr>
          <p:cNvPr id="695" name="Google Shape;695;p61"/>
          <p:cNvCxnSpPr>
            <a:stCxn id="696" idx="4"/>
            <a:endCxn id="693" idx="0"/>
          </p:cNvCxnSpPr>
          <p:nvPr/>
        </p:nvCxnSpPr>
        <p:spPr>
          <a:xfrm>
            <a:off x="4511565" y="3020323"/>
            <a:ext cx="300" cy="373200"/>
          </a:xfrm>
          <a:prstGeom prst="straightConnector1">
            <a:avLst/>
          </a:prstGeom>
          <a:noFill/>
          <a:ln w="9525" cap="flat" cmpd="sng">
            <a:solidFill>
              <a:schemeClr val="dk1"/>
            </a:solidFill>
            <a:prstDash val="solid"/>
            <a:round/>
            <a:headEnd type="none" w="med" len="med"/>
            <a:tailEnd type="oval" w="med" len="med"/>
          </a:ln>
        </p:spPr>
      </p:cxnSp>
      <p:cxnSp>
        <p:nvCxnSpPr>
          <p:cNvPr id="697" name="Google Shape;697;p61"/>
          <p:cNvCxnSpPr>
            <a:stCxn id="698" idx="4"/>
            <a:endCxn id="691" idx="0"/>
          </p:cNvCxnSpPr>
          <p:nvPr/>
        </p:nvCxnSpPr>
        <p:spPr>
          <a:xfrm>
            <a:off x="1350518" y="3020411"/>
            <a:ext cx="300" cy="373200"/>
          </a:xfrm>
          <a:prstGeom prst="straightConnector1">
            <a:avLst/>
          </a:prstGeom>
          <a:noFill/>
          <a:ln w="9525" cap="flat" cmpd="sng">
            <a:solidFill>
              <a:schemeClr val="dk1"/>
            </a:solidFill>
            <a:prstDash val="solid"/>
            <a:round/>
            <a:headEnd type="none" w="med" len="med"/>
            <a:tailEnd type="oval" w="med" len="med"/>
          </a:ln>
        </p:spPr>
      </p:cxnSp>
      <p:cxnSp>
        <p:nvCxnSpPr>
          <p:cNvPr id="699" name="Google Shape;699;p61"/>
          <p:cNvCxnSpPr>
            <a:cxnSpLocks/>
          </p:cNvCxnSpPr>
          <p:nvPr/>
        </p:nvCxnSpPr>
        <p:spPr>
          <a:xfrm>
            <a:off x="290623" y="2793472"/>
            <a:ext cx="8371368" cy="0"/>
          </a:xfrm>
          <a:prstGeom prst="straightConnector1">
            <a:avLst/>
          </a:prstGeom>
          <a:noFill/>
          <a:ln w="9525" cap="flat" cmpd="sng">
            <a:solidFill>
              <a:schemeClr val="dk1"/>
            </a:solidFill>
            <a:prstDash val="solid"/>
            <a:round/>
            <a:headEnd type="oval" w="med" len="med"/>
            <a:tailEnd type="oval" w="med" len="med"/>
          </a:ln>
        </p:spPr>
      </p:cxnSp>
      <p:sp>
        <p:nvSpPr>
          <p:cNvPr id="698" name="Google Shape;698;p61"/>
          <p:cNvSpPr/>
          <p:nvPr/>
        </p:nvSpPr>
        <p:spPr>
          <a:xfrm>
            <a:off x="1126868" y="2573111"/>
            <a:ext cx="447300" cy="44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1"/>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PROJECT STAGES!</a:t>
            </a:r>
            <a:endParaRPr dirty="0"/>
          </a:p>
        </p:txBody>
      </p:sp>
      <p:sp>
        <p:nvSpPr>
          <p:cNvPr id="701" name="Google Shape;701;p61"/>
          <p:cNvSpPr txBox="1"/>
          <p:nvPr/>
        </p:nvSpPr>
        <p:spPr>
          <a:xfrm>
            <a:off x="561506" y="3701185"/>
            <a:ext cx="1582500" cy="5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Darker Grotesque"/>
                <a:ea typeface="Darker Grotesque"/>
                <a:cs typeface="Darker Grotesque"/>
                <a:sym typeface="Darker Grotesque"/>
              </a:rPr>
              <a:t>Get video of the trainee doing the exercise.</a:t>
            </a:r>
            <a:endParaRPr dirty="0">
              <a:solidFill>
                <a:schemeClr val="dk1"/>
              </a:solidFill>
              <a:latin typeface="Darker Grotesque"/>
              <a:ea typeface="Darker Grotesque"/>
              <a:cs typeface="Darker Grotesque"/>
              <a:sym typeface="Darker Grotesque"/>
            </a:endParaRPr>
          </a:p>
        </p:txBody>
      </p:sp>
      <p:sp>
        <p:nvSpPr>
          <p:cNvPr id="702" name="Google Shape;702;p61"/>
          <p:cNvSpPr txBox="1"/>
          <p:nvPr/>
        </p:nvSpPr>
        <p:spPr>
          <a:xfrm>
            <a:off x="2076447" y="1278597"/>
            <a:ext cx="1581900" cy="5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Darker Grotesque"/>
                <a:ea typeface="Darker Grotesque"/>
                <a:cs typeface="Darker Grotesque"/>
                <a:sym typeface="Darker Grotesque"/>
              </a:rPr>
              <a:t>Extract human key-points.</a:t>
            </a:r>
            <a:endParaRPr dirty="0">
              <a:solidFill>
                <a:schemeClr val="dk1"/>
              </a:solidFill>
              <a:latin typeface="Darker Grotesque"/>
              <a:ea typeface="Darker Grotesque"/>
              <a:cs typeface="Darker Grotesque"/>
              <a:sym typeface="Darker Grotesque"/>
            </a:endParaRPr>
          </a:p>
        </p:txBody>
      </p:sp>
      <p:sp>
        <p:nvSpPr>
          <p:cNvPr id="703" name="Google Shape;703;p61"/>
          <p:cNvSpPr txBox="1"/>
          <p:nvPr/>
        </p:nvSpPr>
        <p:spPr>
          <a:xfrm>
            <a:off x="3719514" y="3701091"/>
            <a:ext cx="1581900" cy="98940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Darker Grotesque"/>
                <a:ea typeface="Darker Grotesque"/>
                <a:cs typeface="Darker Grotesque"/>
                <a:sym typeface="Darker Grotesque"/>
              </a:rPr>
              <a:t>Calculate distance between specific key-points. </a:t>
            </a:r>
            <a:endParaRPr dirty="0">
              <a:solidFill>
                <a:schemeClr val="dk1"/>
              </a:solidFill>
              <a:latin typeface="Darker Grotesque"/>
              <a:ea typeface="Darker Grotesque"/>
              <a:cs typeface="Darker Grotesque"/>
              <a:sym typeface="Darker Grotesque"/>
            </a:endParaRPr>
          </a:p>
        </p:txBody>
      </p:sp>
      <p:sp>
        <p:nvSpPr>
          <p:cNvPr id="704" name="Google Shape;704;p61"/>
          <p:cNvSpPr txBox="1"/>
          <p:nvPr/>
        </p:nvSpPr>
        <p:spPr>
          <a:xfrm>
            <a:off x="6703865" y="3700835"/>
            <a:ext cx="1855422" cy="58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Darker Grotesque"/>
                <a:ea typeface="Darker Grotesque"/>
                <a:cs typeface="Darker Grotesque"/>
                <a:sym typeface="Darker Grotesque"/>
              </a:rPr>
              <a:t>E</a:t>
            </a:r>
            <a:r>
              <a:rPr lang="en" dirty="0">
                <a:solidFill>
                  <a:schemeClr val="dk1"/>
                </a:solidFill>
                <a:latin typeface="Darker Grotesque"/>
                <a:ea typeface="Darker Grotesque"/>
                <a:cs typeface="Darker Grotesque"/>
                <a:sym typeface="Darker Grotesque"/>
              </a:rPr>
              <a:t>ncoarage the traniee by giving him feedbacks</a:t>
            </a:r>
            <a:endParaRPr dirty="0">
              <a:solidFill>
                <a:schemeClr val="dk1"/>
              </a:solidFill>
              <a:latin typeface="Darker Grotesque"/>
              <a:ea typeface="Darker Grotesque"/>
              <a:cs typeface="Darker Grotesque"/>
              <a:sym typeface="Darker Grotesque"/>
            </a:endParaRPr>
          </a:p>
        </p:txBody>
      </p:sp>
      <p:sp>
        <p:nvSpPr>
          <p:cNvPr id="705" name="Google Shape;705;p61"/>
          <p:cNvSpPr/>
          <p:nvPr/>
        </p:nvSpPr>
        <p:spPr>
          <a:xfrm>
            <a:off x="2642920" y="2573061"/>
            <a:ext cx="447300" cy="44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1"/>
          <p:cNvSpPr/>
          <p:nvPr/>
        </p:nvSpPr>
        <p:spPr>
          <a:xfrm>
            <a:off x="4287915" y="2573023"/>
            <a:ext cx="447300" cy="44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1"/>
          <p:cNvSpPr/>
          <p:nvPr/>
        </p:nvSpPr>
        <p:spPr>
          <a:xfrm>
            <a:off x="5803667" y="2573023"/>
            <a:ext cx="447300" cy="44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7" name="Google Shape;707;p61"/>
          <p:cNvCxnSpPr>
            <a:stCxn id="692" idx="2"/>
            <a:endCxn id="705" idx="0"/>
          </p:cNvCxnSpPr>
          <p:nvPr/>
        </p:nvCxnSpPr>
        <p:spPr>
          <a:xfrm flipH="1">
            <a:off x="2866494" y="2181750"/>
            <a:ext cx="600" cy="391200"/>
          </a:xfrm>
          <a:prstGeom prst="straightConnector1">
            <a:avLst/>
          </a:prstGeom>
          <a:noFill/>
          <a:ln w="9525" cap="flat" cmpd="sng">
            <a:solidFill>
              <a:schemeClr val="dk1"/>
            </a:solidFill>
            <a:prstDash val="solid"/>
            <a:round/>
            <a:headEnd type="oval" w="med" len="med"/>
            <a:tailEnd type="none" w="med" len="med"/>
          </a:ln>
        </p:spPr>
      </p:cxnSp>
      <p:cxnSp>
        <p:nvCxnSpPr>
          <p:cNvPr id="708" name="Google Shape;708;p61"/>
          <p:cNvCxnSpPr>
            <a:stCxn id="694" idx="2"/>
            <a:endCxn id="706" idx="0"/>
          </p:cNvCxnSpPr>
          <p:nvPr/>
        </p:nvCxnSpPr>
        <p:spPr>
          <a:xfrm flipH="1">
            <a:off x="6027245" y="2181712"/>
            <a:ext cx="300" cy="391200"/>
          </a:xfrm>
          <a:prstGeom prst="straightConnector1">
            <a:avLst/>
          </a:prstGeom>
          <a:noFill/>
          <a:ln w="9525" cap="flat" cmpd="sng">
            <a:solidFill>
              <a:schemeClr val="dk1"/>
            </a:solidFill>
            <a:prstDash val="solid"/>
            <a:round/>
            <a:headEnd type="oval" w="med" len="med"/>
            <a:tailEnd type="none" w="med" len="med"/>
          </a:ln>
        </p:spPr>
      </p:cxnSp>
      <p:sp>
        <p:nvSpPr>
          <p:cNvPr id="709" name="Google Shape;709;p61"/>
          <p:cNvSpPr txBox="1"/>
          <p:nvPr/>
        </p:nvSpPr>
        <p:spPr>
          <a:xfrm>
            <a:off x="1129107" y="2621061"/>
            <a:ext cx="447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dirty="0">
                <a:solidFill>
                  <a:schemeClr val="dk1"/>
                </a:solidFill>
                <a:latin typeface="Darker Grotesque"/>
                <a:ea typeface="Darker Grotesque"/>
                <a:cs typeface="Darker Grotesque"/>
                <a:sym typeface="Darker Grotesque"/>
              </a:rPr>
              <a:t>1</a:t>
            </a:r>
            <a:endParaRPr sz="3000" dirty="0">
              <a:solidFill>
                <a:schemeClr val="dk1"/>
              </a:solidFill>
              <a:latin typeface="Darker Grotesque"/>
              <a:ea typeface="Darker Grotesque"/>
              <a:cs typeface="Darker Grotesque"/>
              <a:sym typeface="Darker Grotesque"/>
            </a:endParaRPr>
          </a:p>
        </p:txBody>
      </p:sp>
      <p:sp>
        <p:nvSpPr>
          <p:cNvPr id="710" name="Google Shape;710;p61"/>
          <p:cNvSpPr txBox="1"/>
          <p:nvPr/>
        </p:nvSpPr>
        <p:spPr>
          <a:xfrm>
            <a:off x="2643750" y="2621061"/>
            <a:ext cx="447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chemeClr val="dk1"/>
                </a:solidFill>
                <a:latin typeface="Darker Grotesque"/>
                <a:ea typeface="Darker Grotesque"/>
                <a:cs typeface="Darker Grotesque"/>
                <a:sym typeface="Darker Grotesque"/>
              </a:rPr>
              <a:t>2</a:t>
            </a:r>
            <a:endParaRPr sz="3000">
              <a:solidFill>
                <a:schemeClr val="dk1"/>
              </a:solidFill>
              <a:latin typeface="Darker Grotesque"/>
              <a:ea typeface="Darker Grotesque"/>
              <a:cs typeface="Darker Grotesque"/>
              <a:sym typeface="Darker Grotesque"/>
            </a:endParaRPr>
          </a:p>
        </p:txBody>
      </p:sp>
      <p:sp>
        <p:nvSpPr>
          <p:cNvPr id="711" name="Google Shape;711;p61"/>
          <p:cNvSpPr txBox="1"/>
          <p:nvPr/>
        </p:nvSpPr>
        <p:spPr>
          <a:xfrm>
            <a:off x="4286817" y="2621023"/>
            <a:ext cx="447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dirty="0">
                <a:solidFill>
                  <a:schemeClr val="dk1"/>
                </a:solidFill>
                <a:latin typeface="Darker Grotesque"/>
                <a:ea typeface="Darker Grotesque"/>
                <a:cs typeface="Darker Grotesque"/>
                <a:sym typeface="Darker Grotesque"/>
              </a:rPr>
              <a:t>3</a:t>
            </a:r>
            <a:endParaRPr sz="3000" dirty="0">
              <a:solidFill>
                <a:schemeClr val="dk1"/>
              </a:solidFill>
              <a:latin typeface="Darker Grotesque"/>
              <a:ea typeface="Darker Grotesque"/>
              <a:cs typeface="Darker Grotesque"/>
              <a:sym typeface="Darker Grotesque"/>
            </a:endParaRPr>
          </a:p>
        </p:txBody>
      </p:sp>
      <p:sp>
        <p:nvSpPr>
          <p:cNvPr id="712" name="Google Shape;712;p61"/>
          <p:cNvSpPr txBox="1"/>
          <p:nvPr/>
        </p:nvSpPr>
        <p:spPr>
          <a:xfrm>
            <a:off x="5805906" y="2620973"/>
            <a:ext cx="447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a:solidFill>
                  <a:schemeClr val="dk1"/>
                </a:solidFill>
                <a:latin typeface="Darker Grotesque"/>
                <a:ea typeface="Darker Grotesque"/>
                <a:cs typeface="Darker Grotesque"/>
                <a:sym typeface="Darker Grotesque"/>
              </a:rPr>
              <a:t>4</a:t>
            </a:r>
            <a:endParaRPr sz="3000">
              <a:solidFill>
                <a:schemeClr val="dk1"/>
              </a:solidFill>
              <a:latin typeface="Darker Grotesque"/>
              <a:ea typeface="Darker Grotesque"/>
              <a:cs typeface="Darker Grotesque"/>
              <a:sym typeface="Darker Grotesque"/>
            </a:endParaRPr>
          </a:p>
        </p:txBody>
      </p:sp>
      <p:grpSp>
        <p:nvGrpSpPr>
          <p:cNvPr id="716" name="Google Shape;716;p61"/>
          <p:cNvGrpSpPr/>
          <p:nvPr/>
        </p:nvGrpSpPr>
        <p:grpSpPr>
          <a:xfrm>
            <a:off x="5885019" y="3701003"/>
            <a:ext cx="540052" cy="540467"/>
            <a:chOff x="7121324" y="2844963"/>
            <a:chExt cx="892500" cy="881100"/>
          </a:xfrm>
        </p:grpSpPr>
        <p:sp>
          <p:nvSpPr>
            <p:cNvPr id="717" name="Google Shape;717;p61"/>
            <p:cNvSpPr/>
            <p:nvPr/>
          </p:nvSpPr>
          <p:spPr>
            <a:xfrm>
              <a:off x="7121324" y="2844963"/>
              <a:ext cx="892500" cy="881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1"/>
            <p:cNvSpPr/>
            <p:nvPr/>
          </p:nvSpPr>
          <p:spPr>
            <a:xfrm>
              <a:off x="7285428" y="2989100"/>
              <a:ext cx="564300" cy="593100"/>
            </a:xfrm>
            <a:prstGeom prst="star10">
              <a:avLst>
                <a:gd name="adj" fmla="val 8672"/>
                <a:gd name="h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315;p44">
            <a:extLst>
              <a:ext uri="{FF2B5EF4-FFF2-40B4-BE49-F238E27FC236}">
                <a16:creationId xmlns:a16="http://schemas.microsoft.com/office/drawing/2014/main" id="{B6012BBA-A417-B3AE-ADC5-CB4E1C5F8855}"/>
              </a:ext>
            </a:extLst>
          </p:cNvPr>
          <p:cNvGrpSpPr/>
          <p:nvPr/>
        </p:nvGrpSpPr>
        <p:grpSpPr>
          <a:xfrm rot="359681">
            <a:off x="964173" y="1553091"/>
            <a:ext cx="543227" cy="529858"/>
            <a:chOff x="948400" y="3927375"/>
            <a:chExt cx="779700" cy="779700"/>
          </a:xfrm>
        </p:grpSpPr>
        <p:sp>
          <p:nvSpPr>
            <p:cNvPr id="6" name="Google Shape;316;p44">
              <a:extLst>
                <a:ext uri="{FF2B5EF4-FFF2-40B4-BE49-F238E27FC236}">
                  <a16:creationId xmlns:a16="http://schemas.microsoft.com/office/drawing/2014/main" id="{E1920AF1-D983-D010-24CA-4C85224205BC}"/>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17;p44">
              <a:extLst>
                <a:ext uri="{FF2B5EF4-FFF2-40B4-BE49-F238E27FC236}">
                  <a16:creationId xmlns:a16="http://schemas.microsoft.com/office/drawing/2014/main" id="{B4F93EAC-51EF-00FE-C143-55553CF22A55}"/>
                </a:ext>
              </a:extLst>
            </p:cNvPr>
            <p:cNvSpPr/>
            <p:nvPr/>
          </p:nvSpPr>
          <p:spPr>
            <a:xfrm rot="21241292">
              <a:off x="1146754" y="4096091"/>
              <a:ext cx="383085" cy="442220"/>
            </a:xfrm>
            <a:prstGeom prst="star6">
              <a:avLst>
                <a:gd name="adj" fmla="val 15405"/>
                <a:gd name="hf" fmla="val 115470"/>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Google Shape;693;p61">
            <a:extLst>
              <a:ext uri="{FF2B5EF4-FFF2-40B4-BE49-F238E27FC236}">
                <a16:creationId xmlns:a16="http://schemas.microsoft.com/office/drawing/2014/main" id="{3E5A5EA8-B6A8-B5AC-14B2-F48B72968731}"/>
              </a:ext>
            </a:extLst>
          </p:cNvPr>
          <p:cNvSpPr/>
          <p:nvPr/>
        </p:nvSpPr>
        <p:spPr>
          <a:xfrm>
            <a:off x="3719791" y="3393611"/>
            <a:ext cx="1581900" cy="307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Darker Grotesque"/>
                <a:ea typeface="Darker Grotesque"/>
                <a:cs typeface="Darker Grotesque"/>
                <a:sym typeface="Darker Grotesque"/>
              </a:rPr>
              <a:t>STEP 3</a:t>
            </a:r>
            <a:endParaRPr dirty="0">
              <a:solidFill>
                <a:schemeClr val="dk1"/>
              </a:solidFill>
            </a:endParaRPr>
          </a:p>
        </p:txBody>
      </p:sp>
      <p:cxnSp>
        <p:nvCxnSpPr>
          <p:cNvPr id="10" name="Google Shape;695;p61">
            <a:extLst>
              <a:ext uri="{FF2B5EF4-FFF2-40B4-BE49-F238E27FC236}">
                <a16:creationId xmlns:a16="http://schemas.microsoft.com/office/drawing/2014/main" id="{208D6667-3484-9F62-32B8-082538CA8DBB}"/>
              </a:ext>
            </a:extLst>
          </p:cNvPr>
          <p:cNvCxnSpPr>
            <a:stCxn id="11" idx="4"/>
            <a:endCxn id="9" idx="0"/>
          </p:cNvCxnSpPr>
          <p:nvPr/>
        </p:nvCxnSpPr>
        <p:spPr>
          <a:xfrm>
            <a:off x="4510365" y="3020323"/>
            <a:ext cx="300" cy="373200"/>
          </a:xfrm>
          <a:prstGeom prst="straightConnector1">
            <a:avLst/>
          </a:prstGeom>
          <a:noFill/>
          <a:ln w="9525" cap="flat" cmpd="sng">
            <a:solidFill>
              <a:schemeClr val="dk1"/>
            </a:solidFill>
            <a:prstDash val="solid"/>
            <a:round/>
            <a:headEnd type="none" w="med" len="med"/>
            <a:tailEnd type="oval" w="med" len="med"/>
          </a:ln>
        </p:spPr>
      </p:cxnSp>
      <p:sp>
        <p:nvSpPr>
          <p:cNvPr id="11" name="Google Shape;696;p61">
            <a:extLst>
              <a:ext uri="{FF2B5EF4-FFF2-40B4-BE49-F238E27FC236}">
                <a16:creationId xmlns:a16="http://schemas.microsoft.com/office/drawing/2014/main" id="{BA49F699-CD1B-32D6-D652-08CE642E635B}"/>
              </a:ext>
            </a:extLst>
          </p:cNvPr>
          <p:cNvSpPr/>
          <p:nvPr/>
        </p:nvSpPr>
        <p:spPr>
          <a:xfrm>
            <a:off x="4286715" y="2573023"/>
            <a:ext cx="447300" cy="44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1;p61">
            <a:extLst>
              <a:ext uri="{FF2B5EF4-FFF2-40B4-BE49-F238E27FC236}">
                <a16:creationId xmlns:a16="http://schemas.microsoft.com/office/drawing/2014/main" id="{7C64AFA8-E773-D0CE-441A-23625F68B3E2}"/>
              </a:ext>
            </a:extLst>
          </p:cNvPr>
          <p:cNvSpPr txBox="1"/>
          <p:nvPr/>
        </p:nvSpPr>
        <p:spPr>
          <a:xfrm>
            <a:off x="4285617" y="2621023"/>
            <a:ext cx="447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dirty="0">
                <a:solidFill>
                  <a:schemeClr val="dk1"/>
                </a:solidFill>
                <a:latin typeface="Darker Grotesque"/>
                <a:ea typeface="Darker Grotesque"/>
                <a:cs typeface="Darker Grotesque"/>
                <a:sym typeface="Darker Grotesque"/>
              </a:rPr>
              <a:t>3</a:t>
            </a:r>
            <a:endParaRPr sz="3000" dirty="0">
              <a:solidFill>
                <a:schemeClr val="dk1"/>
              </a:solidFill>
              <a:latin typeface="Darker Grotesque"/>
              <a:ea typeface="Darker Grotesque"/>
              <a:cs typeface="Darker Grotesque"/>
              <a:sym typeface="Darker Grotesque"/>
            </a:endParaRPr>
          </a:p>
        </p:txBody>
      </p:sp>
      <p:sp>
        <p:nvSpPr>
          <p:cNvPr id="13" name="Google Shape;703;p61">
            <a:extLst>
              <a:ext uri="{FF2B5EF4-FFF2-40B4-BE49-F238E27FC236}">
                <a16:creationId xmlns:a16="http://schemas.microsoft.com/office/drawing/2014/main" id="{3B75B8E5-A6FA-FDA2-8576-DF86425BB2E8}"/>
              </a:ext>
            </a:extLst>
          </p:cNvPr>
          <p:cNvSpPr txBox="1"/>
          <p:nvPr/>
        </p:nvSpPr>
        <p:spPr>
          <a:xfrm>
            <a:off x="4999061" y="1307515"/>
            <a:ext cx="2068492" cy="98940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chemeClr val="dk1"/>
                </a:solidFill>
                <a:latin typeface="Darker Grotesque"/>
                <a:ea typeface="Darker Grotesque"/>
                <a:cs typeface="Darker Grotesque"/>
                <a:sym typeface="Darker Grotesque"/>
              </a:rPr>
              <a:t>Calculate distance between key-points to count reps.</a:t>
            </a:r>
            <a:endParaRPr dirty="0">
              <a:solidFill>
                <a:schemeClr val="dk1"/>
              </a:solidFill>
              <a:latin typeface="Darker Grotesque"/>
              <a:ea typeface="Darker Grotesque"/>
              <a:cs typeface="Darker Grotesque"/>
              <a:sym typeface="Darker Grotesque"/>
            </a:endParaRPr>
          </a:p>
        </p:txBody>
      </p:sp>
      <p:sp>
        <p:nvSpPr>
          <p:cNvPr id="14" name="Google Shape;693;p61">
            <a:extLst>
              <a:ext uri="{FF2B5EF4-FFF2-40B4-BE49-F238E27FC236}">
                <a16:creationId xmlns:a16="http://schemas.microsoft.com/office/drawing/2014/main" id="{FDE16145-85CE-073B-2B7B-572D07DD2AA9}"/>
              </a:ext>
            </a:extLst>
          </p:cNvPr>
          <p:cNvSpPr/>
          <p:nvPr/>
        </p:nvSpPr>
        <p:spPr>
          <a:xfrm>
            <a:off x="6842100" y="3393523"/>
            <a:ext cx="1581900" cy="3075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dk1"/>
                </a:solidFill>
                <a:latin typeface="Darker Grotesque"/>
                <a:ea typeface="Darker Grotesque"/>
                <a:cs typeface="Darker Grotesque"/>
                <a:sym typeface="Darker Grotesque"/>
              </a:rPr>
              <a:t>STEP 5</a:t>
            </a:r>
            <a:endParaRPr dirty="0">
              <a:solidFill>
                <a:schemeClr val="dk1"/>
              </a:solidFill>
            </a:endParaRPr>
          </a:p>
        </p:txBody>
      </p:sp>
      <p:cxnSp>
        <p:nvCxnSpPr>
          <p:cNvPr id="15" name="Google Shape;695;p61">
            <a:extLst>
              <a:ext uri="{FF2B5EF4-FFF2-40B4-BE49-F238E27FC236}">
                <a16:creationId xmlns:a16="http://schemas.microsoft.com/office/drawing/2014/main" id="{28B6B6BE-5957-5290-4D00-4ADA855D02FF}"/>
              </a:ext>
            </a:extLst>
          </p:cNvPr>
          <p:cNvCxnSpPr>
            <a:stCxn id="16" idx="4"/>
            <a:endCxn id="14" idx="0"/>
          </p:cNvCxnSpPr>
          <p:nvPr/>
        </p:nvCxnSpPr>
        <p:spPr>
          <a:xfrm>
            <a:off x="7632674" y="3020235"/>
            <a:ext cx="300" cy="373200"/>
          </a:xfrm>
          <a:prstGeom prst="straightConnector1">
            <a:avLst/>
          </a:prstGeom>
          <a:noFill/>
          <a:ln w="9525" cap="flat" cmpd="sng">
            <a:solidFill>
              <a:schemeClr val="dk1"/>
            </a:solidFill>
            <a:prstDash val="solid"/>
            <a:round/>
            <a:headEnd type="none" w="med" len="med"/>
            <a:tailEnd type="oval" w="med" len="med"/>
          </a:ln>
        </p:spPr>
      </p:cxnSp>
      <p:sp>
        <p:nvSpPr>
          <p:cNvPr id="16" name="Google Shape;696;p61">
            <a:extLst>
              <a:ext uri="{FF2B5EF4-FFF2-40B4-BE49-F238E27FC236}">
                <a16:creationId xmlns:a16="http://schemas.microsoft.com/office/drawing/2014/main" id="{02216F3C-0C98-6105-4967-EB9C7ACEFA33}"/>
              </a:ext>
            </a:extLst>
          </p:cNvPr>
          <p:cNvSpPr/>
          <p:nvPr/>
        </p:nvSpPr>
        <p:spPr>
          <a:xfrm>
            <a:off x="7409024" y="2572935"/>
            <a:ext cx="447300" cy="4473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11;p61">
            <a:extLst>
              <a:ext uri="{FF2B5EF4-FFF2-40B4-BE49-F238E27FC236}">
                <a16:creationId xmlns:a16="http://schemas.microsoft.com/office/drawing/2014/main" id="{6B4FD242-131E-D4E8-9DBD-4584167FEF4A}"/>
              </a:ext>
            </a:extLst>
          </p:cNvPr>
          <p:cNvSpPr txBox="1"/>
          <p:nvPr/>
        </p:nvSpPr>
        <p:spPr>
          <a:xfrm>
            <a:off x="7407926" y="2620935"/>
            <a:ext cx="447300" cy="307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3000" dirty="0">
                <a:solidFill>
                  <a:schemeClr val="dk1"/>
                </a:solidFill>
                <a:latin typeface="Darker Grotesque"/>
                <a:ea typeface="Darker Grotesque"/>
                <a:cs typeface="Darker Grotesque"/>
                <a:sym typeface="Darker Grotesque"/>
              </a:rPr>
              <a:t>5</a:t>
            </a:r>
            <a:endParaRPr sz="3000" dirty="0">
              <a:solidFill>
                <a:schemeClr val="dk1"/>
              </a:solidFill>
              <a:latin typeface="Darker Grotesque"/>
              <a:ea typeface="Darker Grotesque"/>
              <a:cs typeface="Darker Grotesque"/>
              <a:sym typeface="Darker Grotesque"/>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3" name="Google Shape;303;p43"/>
          <p:cNvSpPr txBox="1">
            <a:spLocks noGrp="1"/>
          </p:cNvSpPr>
          <p:nvPr>
            <p:ph type="title"/>
          </p:nvPr>
        </p:nvSpPr>
        <p:spPr>
          <a:xfrm>
            <a:off x="1050581" y="1033525"/>
            <a:ext cx="3094737" cy="6284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Atan2 Equation </a:t>
            </a:r>
            <a:endParaRPr sz="4000" dirty="0"/>
          </a:p>
        </p:txBody>
      </p:sp>
      <p:sp>
        <p:nvSpPr>
          <p:cNvPr id="304" name="Google Shape;304;p43"/>
          <p:cNvSpPr txBox="1">
            <a:spLocks noGrp="1"/>
          </p:cNvSpPr>
          <p:nvPr>
            <p:ph type="subTitle" idx="1"/>
          </p:nvPr>
        </p:nvSpPr>
        <p:spPr>
          <a:xfrm>
            <a:off x="968138" y="1671448"/>
            <a:ext cx="4548742" cy="2831342"/>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rgbClr val="FFFFFF"/>
              </a:buClr>
              <a:buFont typeface="Arial" panose="020B0604020202020204" pitchFamily="34" charset="0"/>
              <a:buChar char="•"/>
            </a:pPr>
            <a:r>
              <a:rPr lang="en-US" dirty="0">
                <a:solidFill>
                  <a:schemeClr val="accent5"/>
                </a:solidFill>
              </a:rPr>
              <a:t>For each key-point we extract from the frame has its unique number. Which is consists of (x, y).</a:t>
            </a:r>
          </a:p>
          <a:p>
            <a:pPr marL="285750" lvl="0" indent="-285750" algn="just" rtl="0">
              <a:spcBef>
                <a:spcPts val="0"/>
              </a:spcBef>
              <a:spcAft>
                <a:spcPts val="0"/>
              </a:spcAft>
              <a:buClr>
                <a:srgbClr val="FFFFFF"/>
              </a:buClr>
              <a:buFont typeface="Arial" panose="020B0604020202020204" pitchFamily="34" charset="0"/>
              <a:buChar char="•"/>
            </a:pPr>
            <a:r>
              <a:rPr lang="en-US" dirty="0">
                <a:solidFill>
                  <a:schemeClr val="accent5"/>
                </a:solidFill>
              </a:rPr>
              <a:t>The Atan2 equation output is the angle between the x-axis and the vector.</a:t>
            </a:r>
          </a:p>
          <a:p>
            <a:pPr marL="285750" lvl="0" indent="-285750" algn="just" rtl="0">
              <a:spcBef>
                <a:spcPts val="0"/>
              </a:spcBef>
              <a:spcAft>
                <a:spcPts val="0"/>
              </a:spcAft>
              <a:buClr>
                <a:srgbClr val="FFFFFF"/>
              </a:buClr>
              <a:buFont typeface="Arial" panose="020B0604020202020204" pitchFamily="34" charset="0"/>
              <a:buChar char="•"/>
            </a:pPr>
            <a:r>
              <a:rPr lang="en-US" dirty="0">
                <a:solidFill>
                  <a:schemeClr val="accent5"/>
                </a:solidFill>
              </a:rPr>
              <a:t>The equation is applied to both vectors that need to be calculated.</a:t>
            </a:r>
          </a:p>
          <a:p>
            <a:pPr marL="285750" lvl="0" indent="-285750" algn="just" rtl="0">
              <a:spcBef>
                <a:spcPts val="0"/>
              </a:spcBef>
              <a:spcAft>
                <a:spcPts val="0"/>
              </a:spcAft>
              <a:buClr>
                <a:srgbClr val="FFFFFF"/>
              </a:buClr>
              <a:buFont typeface="Arial" panose="020B0604020202020204" pitchFamily="34" charset="0"/>
              <a:buChar char="•"/>
            </a:pPr>
            <a:r>
              <a:rPr lang="en-US" dirty="0">
                <a:solidFill>
                  <a:schemeClr val="accent5"/>
                </a:solidFill>
              </a:rPr>
              <a:t>After we have calculated the angle between both vectors in radian, I have converted it into degrees for better representation.</a:t>
            </a:r>
          </a:p>
          <a:p>
            <a:pPr marL="285750" lvl="0" indent="-285750" algn="just" rtl="0">
              <a:spcBef>
                <a:spcPts val="0"/>
              </a:spcBef>
              <a:spcAft>
                <a:spcPts val="0"/>
              </a:spcAft>
              <a:buClr>
                <a:srgbClr val="FFFFFF"/>
              </a:buClr>
              <a:buFont typeface="Arial" panose="020B0604020202020204" pitchFamily="34" charset="0"/>
              <a:buChar char="•"/>
            </a:pPr>
            <a:r>
              <a:rPr lang="en-US" dirty="0">
                <a:solidFill>
                  <a:schemeClr val="accent5"/>
                </a:solidFill>
              </a:rPr>
              <a:t>By using Atan2, we can calculate angles between key-points to count trainee reps.</a:t>
            </a:r>
          </a:p>
          <a:p>
            <a:pPr marL="285750" lvl="0" indent="-285750" algn="just" rtl="0">
              <a:spcBef>
                <a:spcPts val="0"/>
              </a:spcBef>
              <a:spcAft>
                <a:spcPts val="0"/>
              </a:spcAft>
              <a:buClr>
                <a:srgbClr val="FFFFFF"/>
              </a:buClr>
              <a:buFont typeface="Arial" panose="020B0604020202020204" pitchFamily="34" charset="0"/>
              <a:buChar char="•"/>
            </a:pPr>
            <a:endParaRPr lang="en-US" dirty="0">
              <a:solidFill>
                <a:schemeClr val="accent5"/>
              </a:solidFill>
            </a:endParaRPr>
          </a:p>
          <a:p>
            <a:pPr marL="285750" lvl="0" indent="-285750" algn="just" rtl="0">
              <a:spcBef>
                <a:spcPts val="0"/>
              </a:spcBef>
              <a:spcAft>
                <a:spcPts val="0"/>
              </a:spcAft>
              <a:buClr>
                <a:srgbClr val="FFFFFF"/>
              </a:buClr>
              <a:buFont typeface="Arial" panose="020B0604020202020204" pitchFamily="34" charset="0"/>
              <a:buChar char="•"/>
            </a:pPr>
            <a:endParaRPr lang="en-US" dirty="0">
              <a:solidFill>
                <a:srgbClr val="DEE8FE"/>
              </a:solidFill>
            </a:endParaRPr>
          </a:p>
        </p:txBody>
      </p:sp>
      <p:grpSp>
        <p:nvGrpSpPr>
          <p:cNvPr id="7" name="Google Shape;315;p44">
            <a:extLst>
              <a:ext uri="{FF2B5EF4-FFF2-40B4-BE49-F238E27FC236}">
                <a16:creationId xmlns:a16="http://schemas.microsoft.com/office/drawing/2014/main" id="{6DAF051A-F093-1FB3-86E8-83566A21E727}"/>
              </a:ext>
            </a:extLst>
          </p:cNvPr>
          <p:cNvGrpSpPr/>
          <p:nvPr/>
        </p:nvGrpSpPr>
        <p:grpSpPr>
          <a:xfrm rot="359681">
            <a:off x="8014847" y="476749"/>
            <a:ext cx="543227" cy="529858"/>
            <a:chOff x="948400" y="3927375"/>
            <a:chExt cx="779700" cy="779700"/>
          </a:xfrm>
        </p:grpSpPr>
        <p:sp>
          <p:nvSpPr>
            <p:cNvPr id="8" name="Google Shape;316;p44">
              <a:extLst>
                <a:ext uri="{FF2B5EF4-FFF2-40B4-BE49-F238E27FC236}">
                  <a16:creationId xmlns:a16="http://schemas.microsoft.com/office/drawing/2014/main" id="{F18C305A-081B-EFF3-B346-7A43B1040DD7}"/>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7;p44">
              <a:extLst>
                <a:ext uri="{FF2B5EF4-FFF2-40B4-BE49-F238E27FC236}">
                  <a16:creationId xmlns:a16="http://schemas.microsoft.com/office/drawing/2014/main" id="{CDEA2897-41F6-02B1-547C-4FF4DA25C2B0}"/>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074" name="Picture 2">
            <a:extLst>
              <a:ext uri="{FF2B5EF4-FFF2-40B4-BE49-F238E27FC236}">
                <a16:creationId xmlns:a16="http://schemas.microsoft.com/office/drawing/2014/main" id="{4A4CBACC-F84E-49AB-F46F-C46A2F50C7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0839" y="1175062"/>
            <a:ext cx="2330177" cy="2114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31D8E6A-A9F0-0B88-125A-96D3D3C5391B}"/>
              </a:ext>
            </a:extLst>
          </p:cNvPr>
          <p:cNvPicPr>
            <a:picLocks noChangeAspect="1"/>
          </p:cNvPicPr>
          <p:nvPr/>
        </p:nvPicPr>
        <p:blipFill>
          <a:blip r:embed="rId4"/>
          <a:stretch>
            <a:fillRect/>
          </a:stretch>
        </p:blipFill>
        <p:spPr>
          <a:xfrm>
            <a:off x="6090839" y="3289979"/>
            <a:ext cx="2329149" cy="1212811"/>
          </a:xfrm>
          <a:prstGeom prst="rect">
            <a:avLst/>
          </a:prstGeom>
        </p:spPr>
      </p:pic>
    </p:spTree>
    <p:extLst>
      <p:ext uri="{BB962C8B-B14F-4D97-AF65-F5344CB8AC3E}">
        <p14:creationId xmlns:p14="http://schemas.microsoft.com/office/powerpoint/2010/main" val="2226208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665058" y="1130238"/>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341;p46">
            <a:extLst>
              <a:ext uri="{FF2B5EF4-FFF2-40B4-BE49-F238E27FC236}">
                <a16:creationId xmlns:a16="http://schemas.microsoft.com/office/drawing/2014/main" id="{DBBFE7DB-F651-010D-E551-66E4A0E22633}"/>
              </a:ext>
            </a:extLst>
          </p:cNvPr>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POSE ESTIMATION LANDMARKS</a:t>
            </a:r>
            <a:endParaRPr dirty="0"/>
          </a:p>
        </p:txBody>
      </p:sp>
      <p:pic>
        <p:nvPicPr>
          <p:cNvPr id="2" name="Picture 1">
            <a:extLst>
              <a:ext uri="{FF2B5EF4-FFF2-40B4-BE49-F238E27FC236}">
                <a16:creationId xmlns:a16="http://schemas.microsoft.com/office/drawing/2014/main" id="{BD8FE042-8848-CC8D-03CC-B0DD1CEEDAF3}"/>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390" b="95597" l="29070" r="68140">
                        <a14:foregroundMark x1="31163" y1="45597" x2="29302" y2="37421"/>
                        <a14:foregroundMark x1="29302" y1="37421" x2="36977" y2="22013"/>
                        <a14:foregroundMark x1="36977" y1="22013" x2="33721" y2="28931"/>
                        <a14:foregroundMark x1="33721" y1="28931" x2="33721" y2="31447"/>
                        <a14:foregroundMark x1="59535" y1="21541" x2="68140" y2="36164"/>
                        <a14:foregroundMark x1="68140" y1="36164" x2="68140" y2="44340"/>
                        <a14:foregroundMark x1="68140" y1="44340" x2="63953" y2="48270"/>
                        <a14:foregroundMark x1="45581" y1="15723" x2="41163" y2="8962"/>
                        <a14:foregroundMark x1="41163" y1="8962" x2="53256" y2="7547"/>
                        <a14:foregroundMark x1="53256" y1="7547" x2="51628" y2="14465"/>
                        <a14:foregroundMark x1="51628" y1="14465" x2="49535" y2="16667"/>
                        <a14:foregroundMark x1="38140" y1="83333" x2="39070" y2="94025"/>
                        <a14:foregroundMark x1="39070" y1="94025" x2="37674" y2="95597"/>
                      </a14:backgroundRemoval>
                    </a14:imgEffect>
                  </a14:imgLayer>
                </a14:imgProps>
              </a:ext>
              <a:ext uri="{28A0092B-C50C-407E-A947-70E740481C1C}">
                <a14:useLocalDpi xmlns:a14="http://schemas.microsoft.com/office/drawing/2010/main" val="0"/>
              </a:ext>
            </a:extLst>
          </a:blip>
          <a:srcRect l="25521" t="4644" r="29051" b="3229"/>
          <a:stretch/>
        </p:blipFill>
        <p:spPr bwMode="auto">
          <a:xfrm>
            <a:off x="5522735" y="1175139"/>
            <a:ext cx="1261434" cy="3777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22AF1DAE-39E1-B18D-5F9F-579E0C315D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5484" y="1758833"/>
            <a:ext cx="2614591" cy="2373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153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3" name="Google Shape;303;p43"/>
          <p:cNvSpPr txBox="1">
            <a:spLocks noGrp="1"/>
          </p:cNvSpPr>
          <p:nvPr>
            <p:ph type="title"/>
          </p:nvPr>
        </p:nvSpPr>
        <p:spPr>
          <a:xfrm>
            <a:off x="1050581" y="1033525"/>
            <a:ext cx="3970999" cy="6284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Euclidean Theorem </a:t>
            </a:r>
          </a:p>
        </p:txBody>
      </p:sp>
      <p:sp>
        <p:nvSpPr>
          <p:cNvPr id="304" name="Google Shape;304;p43"/>
          <p:cNvSpPr txBox="1">
            <a:spLocks noGrp="1"/>
          </p:cNvSpPr>
          <p:nvPr>
            <p:ph type="subTitle" idx="1"/>
          </p:nvPr>
        </p:nvSpPr>
        <p:spPr>
          <a:xfrm>
            <a:off x="968138" y="1671448"/>
            <a:ext cx="7184864" cy="2831342"/>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rgbClr val="FFFFFF"/>
              </a:buClr>
              <a:buFont typeface="Arial" panose="020B0604020202020204" pitchFamily="34" charset="0"/>
              <a:buChar char="•"/>
            </a:pPr>
            <a:r>
              <a:rPr lang="en-US" dirty="0">
                <a:solidFill>
                  <a:schemeClr val="accent5"/>
                </a:solidFill>
              </a:rPr>
              <a:t>Euclidean theorem has been used to calculate the distance between two key-points.</a:t>
            </a:r>
          </a:p>
          <a:p>
            <a:pPr marL="0" lvl="0" indent="0" algn="just" rtl="0">
              <a:spcBef>
                <a:spcPts val="0"/>
              </a:spcBef>
              <a:spcAft>
                <a:spcPts val="0"/>
              </a:spcAft>
              <a:buClr>
                <a:srgbClr val="FFFFFF"/>
              </a:buClr>
            </a:pPr>
            <a:endParaRPr lang="en-US" dirty="0">
              <a:solidFill>
                <a:schemeClr val="accent5"/>
              </a:solidFill>
            </a:endParaRPr>
          </a:p>
          <a:p>
            <a:pPr marL="285750" indent="-285750" algn="just">
              <a:buClr>
                <a:srgbClr val="FFFFFF"/>
              </a:buClr>
              <a:buFont typeface="Arial" panose="020B0604020202020204" pitchFamily="34" charset="0"/>
              <a:buChar char="•"/>
            </a:pPr>
            <a:r>
              <a:rPr lang="en-US" dirty="0">
                <a:solidFill>
                  <a:schemeClr val="accent5"/>
                </a:solidFill>
              </a:rPr>
              <a:t>Each extracted key-point from the frame has a unique number represented by (x, y).</a:t>
            </a:r>
          </a:p>
          <a:p>
            <a:pPr marL="0" indent="0" algn="just">
              <a:buClr>
                <a:srgbClr val="FFFFFF"/>
              </a:buClr>
            </a:pPr>
            <a:endParaRPr lang="en-US" dirty="0">
              <a:solidFill>
                <a:schemeClr val="accent5"/>
              </a:solidFill>
            </a:endParaRPr>
          </a:p>
          <a:p>
            <a:pPr marL="285750" indent="-285750" algn="just">
              <a:buClr>
                <a:srgbClr val="FFFFFF"/>
              </a:buClr>
              <a:buFont typeface="Arial" panose="020B0604020202020204" pitchFamily="34" charset="0"/>
              <a:buChar char="•"/>
            </a:pPr>
            <a:r>
              <a:rPr lang="en-US" dirty="0">
                <a:solidFill>
                  <a:schemeClr val="accent5"/>
                </a:solidFill>
              </a:rPr>
              <a:t>Through application of the Euclidean Theorem, I verify that the trainee is adhering to the prescribed guidelines.</a:t>
            </a:r>
          </a:p>
          <a:p>
            <a:pPr marL="285750" lvl="0" indent="-285750" algn="just" rtl="0">
              <a:spcBef>
                <a:spcPts val="0"/>
              </a:spcBef>
              <a:spcAft>
                <a:spcPts val="0"/>
              </a:spcAft>
              <a:buClr>
                <a:srgbClr val="FFFFFF"/>
              </a:buClr>
              <a:buFont typeface="Arial" panose="020B0604020202020204" pitchFamily="34" charset="0"/>
              <a:buChar char="•"/>
            </a:pPr>
            <a:endParaRPr lang="en-US" dirty="0">
              <a:solidFill>
                <a:schemeClr val="accent5"/>
              </a:solidFill>
            </a:endParaRPr>
          </a:p>
          <a:p>
            <a:pPr marL="285750" lvl="0" indent="-285750" algn="just" rtl="0">
              <a:spcBef>
                <a:spcPts val="0"/>
              </a:spcBef>
              <a:spcAft>
                <a:spcPts val="0"/>
              </a:spcAft>
              <a:buClr>
                <a:srgbClr val="FFFFFF"/>
              </a:buClr>
              <a:buFont typeface="Arial" panose="020B0604020202020204" pitchFamily="34" charset="0"/>
              <a:buChar char="•"/>
            </a:pPr>
            <a:endParaRPr lang="en-US" dirty="0">
              <a:solidFill>
                <a:srgbClr val="DEE8FE"/>
              </a:solidFill>
            </a:endParaRPr>
          </a:p>
        </p:txBody>
      </p:sp>
      <p:grpSp>
        <p:nvGrpSpPr>
          <p:cNvPr id="7" name="Google Shape;315;p44">
            <a:extLst>
              <a:ext uri="{FF2B5EF4-FFF2-40B4-BE49-F238E27FC236}">
                <a16:creationId xmlns:a16="http://schemas.microsoft.com/office/drawing/2014/main" id="{6DAF051A-F093-1FB3-86E8-83566A21E727}"/>
              </a:ext>
            </a:extLst>
          </p:cNvPr>
          <p:cNvGrpSpPr/>
          <p:nvPr/>
        </p:nvGrpSpPr>
        <p:grpSpPr>
          <a:xfrm rot="359681">
            <a:off x="8014847" y="476749"/>
            <a:ext cx="543227" cy="529858"/>
            <a:chOff x="948400" y="3927375"/>
            <a:chExt cx="779700" cy="779700"/>
          </a:xfrm>
        </p:grpSpPr>
        <p:sp>
          <p:nvSpPr>
            <p:cNvPr id="8" name="Google Shape;316;p44">
              <a:extLst>
                <a:ext uri="{FF2B5EF4-FFF2-40B4-BE49-F238E27FC236}">
                  <a16:creationId xmlns:a16="http://schemas.microsoft.com/office/drawing/2014/main" id="{F18C305A-081B-EFF3-B346-7A43B1040DD7}"/>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7;p44">
              <a:extLst>
                <a:ext uri="{FF2B5EF4-FFF2-40B4-BE49-F238E27FC236}">
                  <a16:creationId xmlns:a16="http://schemas.microsoft.com/office/drawing/2014/main" id="{CDEA2897-41F6-02B1-547C-4FF4DA25C2B0}"/>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6BA56B92-4F40-33BE-6F27-EB8B32C8C0D6}"/>
              </a:ext>
            </a:extLst>
          </p:cNvPr>
          <p:cNvPicPr>
            <a:picLocks noChangeAspect="1"/>
          </p:cNvPicPr>
          <p:nvPr/>
        </p:nvPicPr>
        <p:blipFill>
          <a:blip r:embed="rId3"/>
          <a:stretch>
            <a:fillRect/>
          </a:stretch>
        </p:blipFill>
        <p:spPr>
          <a:xfrm>
            <a:off x="2500926" y="3804669"/>
            <a:ext cx="3499006" cy="610611"/>
          </a:xfrm>
          <a:prstGeom prst="rect">
            <a:avLst/>
          </a:prstGeom>
        </p:spPr>
      </p:pic>
    </p:spTree>
    <p:extLst>
      <p:ext uri="{BB962C8B-B14F-4D97-AF65-F5344CB8AC3E}">
        <p14:creationId xmlns:p14="http://schemas.microsoft.com/office/powerpoint/2010/main" val="1823419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3" name="Google Shape;303;p43"/>
          <p:cNvSpPr txBox="1">
            <a:spLocks noGrp="1"/>
          </p:cNvSpPr>
          <p:nvPr>
            <p:ph type="title"/>
          </p:nvPr>
        </p:nvSpPr>
        <p:spPr>
          <a:xfrm>
            <a:off x="1214919" y="1043028"/>
            <a:ext cx="3970999" cy="628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Results</a:t>
            </a:r>
          </a:p>
        </p:txBody>
      </p:sp>
      <p:sp>
        <p:nvSpPr>
          <p:cNvPr id="304" name="Google Shape;304;p43"/>
          <p:cNvSpPr txBox="1">
            <a:spLocks noGrp="1"/>
          </p:cNvSpPr>
          <p:nvPr>
            <p:ph type="subTitle" idx="1"/>
          </p:nvPr>
        </p:nvSpPr>
        <p:spPr>
          <a:xfrm>
            <a:off x="968138" y="1671448"/>
            <a:ext cx="7184864" cy="2831342"/>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rgbClr val="FFFFFF"/>
              </a:buClr>
              <a:buFont typeface="Arial" panose="020B0604020202020204" pitchFamily="34" charset="0"/>
              <a:buChar char="•"/>
            </a:pPr>
            <a:r>
              <a:rPr lang="en-US" dirty="0">
                <a:solidFill>
                  <a:srgbClr val="DEE8FE"/>
                </a:solidFill>
              </a:rPr>
              <a:t>Biceps Curl exercise</a:t>
            </a:r>
          </a:p>
          <a:p>
            <a:pPr marL="742950" lvl="1" indent="-285750" algn="just">
              <a:buClr>
                <a:srgbClr val="FFFFFF"/>
              </a:buClr>
              <a:buFont typeface="Arial" panose="020B0604020202020204" pitchFamily="34" charset="0"/>
              <a:buChar char="•"/>
            </a:pPr>
            <a:r>
              <a:rPr lang="en-US" dirty="0">
                <a:solidFill>
                  <a:srgbClr val="DEE8FE"/>
                </a:solidFill>
              </a:rPr>
              <a:t>Proper form </a:t>
            </a:r>
          </a:p>
          <a:p>
            <a:pPr marL="742950" lvl="1" indent="-285750" algn="just">
              <a:buClr>
                <a:srgbClr val="FFFFFF"/>
              </a:buClr>
              <a:buFont typeface="Arial" panose="020B0604020202020204" pitchFamily="34" charset="0"/>
              <a:buChar char="•"/>
            </a:pPr>
            <a:r>
              <a:rPr lang="en-US" dirty="0">
                <a:solidFill>
                  <a:srgbClr val="DEE8FE"/>
                </a:solidFill>
              </a:rPr>
              <a:t>Improper form</a:t>
            </a:r>
          </a:p>
          <a:p>
            <a:pPr marL="457200" lvl="1" indent="0" algn="just">
              <a:buClr>
                <a:srgbClr val="FFFFFF"/>
              </a:buClr>
            </a:pPr>
            <a:endParaRPr lang="en-US" dirty="0">
              <a:solidFill>
                <a:srgbClr val="DEE8FE"/>
              </a:solidFill>
            </a:endParaRPr>
          </a:p>
          <a:p>
            <a:pPr marL="285750" indent="-285750" algn="just">
              <a:buClr>
                <a:srgbClr val="FFFFFF"/>
              </a:buClr>
              <a:buFont typeface="Arial" panose="020B0604020202020204" pitchFamily="34" charset="0"/>
              <a:buChar char="•"/>
            </a:pPr>
            <a:r>
              <a:rPr lang="en-US" dirty="0">
                <a:solidFill>
                  <a:srgbClr val="DEE8FE"/>
                </a:solidFill>
              </a:rPr>
              <a:t>Squats exercise</a:t>
            </a:r>
          </a:p>
          <a:p>
            <a:pPr marL="742950" lvl="1" indent="-285750" algn="just">
              <a:buClr>
                <a:srgbClr val="FFFFFF"/>
              </a:buClr>
              <a:buFont typeface="Arial" panose="020B0604020202020204" pitchFamily="34" charset="0"/>
              <a:buChar char="•"/>
            </a:pPr>
            <a:r>
              <a:rPr lang="en-US" dirty="0">
                <a:solidFill>
                  <a:srgbClr val="DEE8FE"/>
                </a:solidFill>
              </a:rPr>
              <a:t>Proper form </a:t>
            </a:r>
          </a:p>
          <a:p>
            <a:pPr marL="742950" lvl="1" indent="-285750" algn="just">
              <a:buClr>
                <a:srgbClr val="FFFFFF"/>
              </a:buClr>
              <a:buFont typeface="Arial" panose="020B0604020202020204" pitchFamily="34" charset="0"/>
              <a:buChar char="•"/>
            </a:pPr>
            <a:r>
              <a:rPr lang="en-US" dirty="0">
                <a:solidFill>
                  <a:srgbClr val="DEE8FE"/>
                </a:solidFill>
              </a:rPr>
              <a:t>Improper form</a:t>
            </a:r>
          </a:p>
          <a:p>
            <a:pPr marL="285750" indent="-285750" algn="just">
              <a:buClr>
                <a:srgbClr val="FFFFFF"/>
              </a:buClr>
              <a:buFont typeface="Arial" panose="020B0604020202020204" pitchFamily="34" charset="0"/>
              <a:buChar char="•"/>
            </a:pPr>
            <a:endParaRPr lang="en-US" dirty="0">
              <a:solidFill>
                <a:srgbClr val="DEE8FE"/>
              </a:solidFill>
            </a:endParaRPr>
          </a:p>
          <a:p>
            <a:pPr marL="285750" indent="-285750" algn="just">
              <a:buClr>
                <a:srgbClr val="FFFFFF"/>
              </a:buClr>
              <a:buFont typeface="Arial" panose="020B0604020202020204" pitchFamily="34" charset="0"/>
              <a:buChar char="•"/>
            </a:pPr>
            <a:r>
              <a:rPr lang="en-US" dirty="0">
                <a:solidFill>
                  <a:srgbClr val="DEE8FE"/>
                </a:solidFill>
              </a:rPr>
              <a:t>Push up exercise </a:t>
            </a:r>
          </a:p>
          <a:p>
            <a:pPr marL="742950" lvl="1" indent="-285750" algn="just">
              <a:buClr>
                <a:srgbClr val="FFFFFF"/>
              </a:buClr>
              <a:buFont typeface="Arial" panose="020B0604020202020204" pitchFamily="34" charset="0"/>
              <a:buChar char="•"/>
            </a:pPr>
            <a:r>
              <a:rPr lang="en-US" dirty="0">
                <a:solidFill>
                  <a:srgbClr val="DEE8FE"/>
                </a:solidFill>
              </a:rPr>
              <a:t>Why it is Hard to Implement Push Up Exercise using YOLOv7?</a:t>
            </a:r>
          </a:p>
        </p:txBody>
      </p:sp>
      <p:grpSp>
        <p:nvGrpSpPr>
          <p:cNvPr id="7" name="Google Shape;315;p44">
            <a:extLst>
              <a:ext uri="{FF2B5EF4-FFF2-40B4-BE49-F238E27FC236}">
                <a16:creationId xmlns:a16="http://schemas.microsoft.com/office/drawing/2014/main" id="{6DAF051A-F093-1FB3-86E8-83566A21E727}"/>
              </a:ext>
            </a:extLst>
          </p:cNvPr>
          <p:cNvGrpSpPr/>
          <p:nvPr/>
        </p:nvGrpSpPr>
        <p:grpSpPr>
          <a:xfrm rot="359681">
            <a:off x="3611807" y="275050"/>
            <a:ext cx="543227" cy="529858"/>
            <a:chOff x="948400" y="3927375"/>
            <a:chExt cx="779700" cy="779700"/>
          </a:xfrm>
        </p:grpSpPr>
        <p:sp>
          <p:nvSpPr>
            <p:cNvPr id="8" name="Google Shape;316;p44">
              <a:extLst>
                <a:ext uri="{FF2B5EF4-FFF2-40B4-BE49-F238E27FC236}">
                  <a16:creationId xmlns:a16="http://schemas.microsoft.com/office/drawing/2014/main" id="{F18C305A-081B-EFF3-B346-7A43B1040DD7}"/>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7;p44">
              <a:extLst>
                <a:ext uri="{FF2B5EF4-FFF2-40B4-BE49-F238E27FC236}">
                  <a16:creationId xmlns:a16="http://schemas.microsoft.com/office/drawing/2014/main" id="{CDEA2897-41F6-02B1-547C-4FF4DA25C2B0}"/>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2">
            <a:extLst>
              <a:ext uri="{FF2B5EF4-FFF2-40B4-BE49-F238E27FC236}">
                <a16:creationId xmlns:a16="http://schemas.microsoft.com/office/drawing/2014/main" id="{B2934C1F-61C2-7471-CD30-610698250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278" y="736163"/>
            <a:ext cx="1637505" cy="114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a:extLst>
              <a:ext uri="{FF2B5EF4-FFF2-40B4-BE49-F238E27FC236}">
                <a16:creationId xmlns:a16="http://schemas.microsoft.com/office/drawing/2014/main" id="{9761A162-8BD0-06C5-ACC1-7C5EF9D50E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62278" y="1886004"/>
            <a:ext cx="1637505" cy="16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a:extLst>
              <a:ext uri="{FF2B5EF4-FFF2-40B4-BE49-F238E27FC236}">
                <a16:creationId xmlns:a16="http://schemas.microsoft.com/office/drawing/2014/main" id="{4DBBAD62-4236-F59C-326A-8940B2605A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278" y="3538436"/>
            <a:ext cx="1637505" cy="135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2282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4" name="Google Shape;303;p43">
            <a:extLst>
              <a:ext uri="{FF2B5EF4-FFF2-40B4-BE49-F238E27FC236}">
                <a16:creationId xmlns:a16="http://schemas.microsoft.com/office/drawing/2014/main" id="{4264C117-4C93-3755-86F1-54A745FE2D3B}"/>
              </a:ext>
            </a:extLst>
          </p:cNvPr>
          <p:cNvSpPr txBox="1">
            <a:spLocks noGrp="1"/>
          </p:cNvSpPr>
          <p:nvPr>
            <p:ph type="title"/>
          </p:nvPr>
        </p:nvSpPr>
        <p:spPr>
          <a:xfrm>
            <a:off x="1209820" y="833571"/>
            <a:ext cx="3970999" cy="628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Biceps Proper form </a:t>
            </a:r>
          </a:p>
        </p:txBody>
      </p:sp>
      <p:sp>
        <p:nvSpPr>
          <p:cNvPr id="5" name="Google Shape;304;p43">
            <a:extLst>
              <a:ext uri="{FF2B5EF4-FFF2-40B4-BE49-F238E27FC236}">
                <a16:creationId xmlns:a16="http://schemas.microsoft.com/office/drawing/2014/main" id="{6C7C8340-9FA5-FD7E-E96B-E41DC8B39E53}"/>
              </a:ext>
            </a:extLst>
          </p:cNvPr>
          <p:cNvSpPr txBox="1">
            <a:spLocks/>
          </p:cNvSpPr>
          <p:nvPr/>
        </p:nvSpPr>
        <p:spPr>
          <a:xfrm>
            <a:off x="1214919" y="3130141"/>
            <a:ext cx="6308414" cy="15665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FFFFFF"/>
              </a:buClr>
            </a:pPr>
            <a:r>
              <a:rPr lang="en-US" dirty="0">
                <a:solidFill>
                  <a:schemeClr val="tx1"/>
                </a:solidFill>
              </a:rPr>
              <a:t>This explains how to perform the exercise properly with a 180-degree arm position and a required ROM. The wrist distance should be equal to or wider than the shoulder distance. After completing 10 counts, a message appears congratulating the trainee.</a:t>
            </a:r>
          </a:p>
        </p:txBody>
      </p:sp>
      <p:grpSp>
        <p:nvGrpSpPr>
          <p:cNvPr id="6" name="Google Shape;315;p44">
            <a:extLst>
              <a:ext uri="{FF2B5EF4-FFF2-40B4-BE49-F238E27FC236}">
                <a16:creationId xmlns:a16="http://schemas.microsoft.com/office/drawing/2014/main" id="{B6D579FE-8606-D2EF-ECB8-C1C8D6CAB459}"/>
              </a:ext>
            </a:extLst>
          </p:cNvPr>
          <p:cNvGrpSpPr/>
          <p:nvPr/>
        </p:nvGrpSpPr>
        <p:grpSpPr>
          <a:xfrm rot="359681">
            <a:off x="383748" y="3466054"/>
            <a:ext cx="543227" cy="529858"/>
            <a:chOff x="948400" y="3927375"/>
            <a:chExt cx="779700" cy="779700"/>
          </a:xfrm>
        </p:grpSpPr>
        <p:sp>
          <p:nvSpPr>
            <p:cNvPr id="7" name="Google Shape;316;p44">
              <a:extLst>
                <a:ext uri="{FF2B5EF4-FFF2-40B4-BE49-F238E27FC236}">
                  <a16:creationId xmlns:a16="http://schemas.microsoft.com/office/drawing/2014/main" id="{8F0A0FB1-EF56-239C-6F38-7FE8FC5D23E3}"/>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7;p44">
              <a:extLst>
                <a:ext uri="{FF2B5EF4-FFF2-40B4-BE49-F238E27FC236}">
                  <a16:creationId xmlns:a16="http://schemas.microsoft.com/office/drawing/2014/main" id="{7E508E86-5E00-E6FE-F12C-EDEF18610F97}"/>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9" name="Picture 1">
            <a:extLst>
              <a:ext uri="{FF2B5EF4-FFF2-40B4-BE49-F238E27FC236}">
                <a16:creationId xmlns:a16="http://schemas.microsoft.com/office/drawing/2014/main" id="{241F2A36-F26D-AD69-AC86-953B58153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919" y="1604232"/>
            <a:ext cx="16430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a:extLst>
              <a:ext uri="{FF2B5EF4-FFF2-40B4-BE49-F238E27FC236}">
                <a16:creationId xmlns:a16="http://schemas.microsoft.com/office/drawing/2014/main" id="{89891A4F-9FA5-8B09-029A-6234A0F35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98081" y="1604232"/>
            <a:ext cx="1582738"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a:extLst>
              <a:ext uri="{FF2B5EF4-FFF2-40B4-BE49-F238E27FC236}">
                <a16:creationId xmlns:a16="http://schemas.microsoft.com/office/drawing/2014/main" id="{DAD16BBF-665D-617C-4690-4FC7D8A1D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6146" y="1584937"/>
            <a:ext cx="162718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 name="AutoShape 4">
            <a:extLst>
              <a:ext uri="{FF2B5EF4-FFF2-40B4-BE49-F238E27FC236}">
                <a16:creationId xmlns:a16="http://schemas.microsoft.com/office/drawing/2014/main" id="{B81507B0-FA98-6E57-4377-F48EBA2F9B8E}"/>
              </a:ext>
            </a:extLst>
          </p:cNvPr>
          <p:cNvCxnSpPr>
            <a:cxnSpLocks noChangeShapeType="1"/>
            <a:stCxn id="9" idx="3"/>
            <a:endCxn id="10" idx="1"/>
          </p:cNvCxnSpPr>
          <p:nvPr/>
        </p:nvCxnSpPr>
        <p:spPr bwMode="auto">
          <a:xfrm flipV="1">
            <a:off x="2857981" y="2214626"/>
            <a:ext cx="740100" cy="10319"/>
          </a:xfrm>
          <a:prstGeom prst="straightConnector1">
            <a:avLst/>
          </a:prstGeom>
          <a:noFill/>
          <a:ln w="9525">
            <a:solidFill>
              <a:schemeClr val="accent1">
                <a:lumMod val="50000"/>
              </a:schemeClr>
            </a:solidFill>
            <a:round/>
            <a:headEnd/>
            <a:tailEnd type="triangle" w="med" len="med"/>
          </a:ln>
          <a:extLst>
            <a:ext uri="{909E8E84-426E-40DD-AFC4-6F175D3DCCD1}">
              <a14:hiddenFill xmlns:a14="http://schemas.microsoft.com/office/drawing/2010/main">
                <a:noFill/>
              </a14:hiddenFill>
            </a:ext>
          </a:extLst>
        </p:spPr>
      </p:cxnSp>
      <p:cxnSp>
        <p:nvCxnSpPr>
          <p:cNvPr id="13" name="AutoShape 4">
            <a:extLst>
              <a:ext uri="{FF2B5EF4-FFF2-40B4-BE49-F238E27FC236}">
                <a16:creationId xmlns:a16="http://schemas.microsoft.com/office/drawing/2014/main" id="{682ADFB9-A613-CD60-350D-5FC5D19F74F6}"/>
              </a:ext>
            </a:extLst>
          </p:cNvPr>
          <p:cNvCxnSpPr>
            <a:cxnSpLocks noChangeShapeType="1"/>
            <a:stCxn id="10" idx="3"/>
            <a:endCxn id="11" idx="1"/>
          </p:cNvCxnSpPr>
          <p:nvPr/>
        </p:nvCxnSpPr>
        <p:spPr bwMode="auto">
          <a:xfrm flipV="1">
            <a:off x="5180819" y="2197712"/>
            <a:ext cx="715327" cy="16914"/>
          </a:xfrm>
          <a:prstGeom prst="straightConnector1">
            <a:avLst/>
          </a:prstGeom>
          <a:noFill/>
          <a:ln w="9525">
            <a:solidFill>
              <a:schemeClr val="accent1">
                <a:lumMod val="50000"/>
              </a:schemeClr>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06806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7" name="Google Shape;315;p44">
            <a:extLst>
              <a:ext uri="{FF2B5EF4-FFF2-40B4-BE49-F238E27FC236}">
                <a16:creationId xmlns:a16="http://schemas.microsoft.com/office/drawing/2014/main" id="{6DAF051A-F093-1FB3-86E8-83566A21E727}"/>
              </a:ext>
            </a:extLst>
          </p:cNvPr>
          <p:cNvGrpSpPr/>
          <p:nvPr/>
        </p:nvGrpSpPr>
        <p:grpSpPr>
          <a:xfrm rot="359681">
            <a:off x="4300386" y="144240"/>
            <a:ext cx="543227" cy="529858"/>
            <a:chOff x="948400" y="3927375"/>
            <a:chExt cx="779700" cy="779700"/>
          </a:xfrm>
        </p:grpSpPr>
        <p:sp>
          <p:nvSpPr>
            <p:cNvPr id="8" name="Google Shape;316;p44">
              <a:extLst>
                <a:ext uri="{FF2B5EF4-FFF2-40B4-BE49-F238E27FC236}">
                  <a16:creationId xmlns:a16="http://schemas.microsoft.com/office/drawing/2014/main" id="{F18C305A-081B-EFF3-B346-7A43B1040DD7}"/>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7;p44">
              <a:extLst>
                <a:ext uri="{FF2B5EF4-FFF2-40B4-BE49-F238E27FC236}">
                  <a16:creationId xmlns:a16="http://schemas.microsoft.com/office/drawing/2014/main" id="{CDEA2897-41F6-02B1-547C-4FF4DA25C2B0}"/>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 name="Picture 2">
            <a:extLst>
              <a:ext uri="{FF2B5EF4-FFF2-40B4-BE49-F238E27FC236}">
                <a16:creationId xmlns:a16="http://schemas.microsoft.com/office/drawing/2014/main" id="{599DF7BD-3A8E-6CD5-0A21-33CE0BEE4F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2715" y="2123501"/>
            <a:ext cx="2628702" cy="198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3">
            <a:extLst>
              <a:ext uri="{FF2B5EF4-FFF2-40B4-BE49-F238E27FC236}">
                <a16:creationId xmlns:a16="http://schemas.microsoft.com/office/drawing/2014/main" id="{335F499A-421D-2233-4327-2399EF530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01" y="2123501"/>
            <a:ext cx="3004962" cy="1986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4">
            <a:extLst>
              <a:ext uri="{FF2B5EF4-FFF2-40B4-BE49-F238E27FC236}">
                <a16:creationId xmlns:a16="http://schemas.microsoft.com/office/drawing/2014/main" id="{AE52680F-4CDC-568A-35D7-3F4F79C994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2169" y="2123329"/>
            <a:ext cx="2628703" cy="198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Google Shape;303;p43">
            <a:extLst>
              <a:ext uri="{FF2B5EF4-FFF2-40B4-BE49-F238E27FC236}">
                <a16:creationId xmlns:a16="http://schemas.microsoft.com/office/drawing/2014/main" id="{C1F1A688-200D-7CDD-ACFA-8D16AF82213E}"/>
              </a:ext>
            </a:extLst>
          </p:cNvPr>
          <p:cNvSpPr txBox="1">
            <a:spLocks noGrp="1"/>
          </p:cNvSpPr>
          <p:nvPr>
            <p:ph type="title"/>
          </p:nvPr>
        </p:nvSpPr>
        <p:spPr>
          <a:xfrm>
            <a:off x="923391" y="1135408"/>
            <a:ext cx="1861377" cy="628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Cutting ROM</a:t>
            </a:r>
          </a:p>
        </p:txBody>
      </p:sp>
      <p:sp>
        <p:nvSpPr>
          <p:cNvPr id="16" name="Google Shape;303;p43">
            <a:extLst>
              <a:ext uri="{FF2B5EF4-FFF2-40B4-BE49-F238E27FC236}">
                <a16:creationId xmlns:a16="http://schemas.microsoft.com/office/drawing/2014/main" id="{C90ACBDB-22C1-1C44-A3AA-6D665C4D52F3}"/>
              </a:ext>
            </a:extLst>
          </p:cNvPr>
          <p:cNvSpPr txBox="1">
            <a:spLocks/>
          </p:cNvSpPr>
          <p:nvPr/>
        </p:nvSpPr>
        <p:spPr>
          <a:xfrm>
            <a:off x="3663610" y="1135407"/>
            <a:ext cx="2346912" cy="62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Darker Grotesque"/>
              <a:buNone/>
              <a:defRPr sz="96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1800" dirty="0"/>
              <a:t>Exceeding Shoulder Angle Threshold </a:t>
            </a:r>
          </a:p>
        </p:txBody>
      </p:sp>
      <p:sp>
        <p:nvSpPr>
          <p:cNvPr id="17" name="Google Shape;303;p43">
            <a:extLst>
              <a:ext uri="{FF2B5EF4-FFF2-40B4-BE49-F238E27FC236}">
                <a16:creationId xmlns:a16="http://schemas.microsoft.com/office/drawing/2014/main" id="{A4270948-BA0B-8AA8-E237-CC8A5CBAB532}"/>
              </a:ext>
            </a:extLst>
          </p:cNvPr>
          <p:cNvSpPr txBox="1">
            <a:spLocks/>
          </p:cNvSpPr>
          <p:nvPr/>
        </p:nvSpPr>
        <p:spPr>
          <a:xfrm>
            <a:off x="6473832" y="1135407"/>
            <a:ext cx="2587040" cy="62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Darker Grotesque"/>
              <a:buNone/>
              <a:defRPr sz="96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1800" dirty="0"/>
              <a:t>Ensure Distance Between Wrists</a:t>
            </a:r>
          </a:p>
        </p:txBody>
      </p:sp>
      <p:sp>
        <p:nvSpPr>
          <p:cNvPr id="18" name="Google Shape;303;p43">
            <a:extLst>
              <a:ext uri="{FF2B5EF4-FFF2-40B4-BE49-F238E27FC236}">
                <a16:creationId xmlns:a16="http://schemas.microsoft.com/office/drawing/2014/main" id="{55B6BBEA-254D-DDE0-69E3-96A4BDCEA129}"/>
              </a:ext>
            </a:extLst>
          </p:cNvPr>
          <p:cNvSpPr txBox="1">
            <a:spLocks/>
          </p:cNvSpPr>
          <p:nvPr/>
        </p:nvSpPr>
        <p:spPr>
          <a:xfrm rot="5400000">
            <a:off x="292033" y="3420583"/>
            <a:ext cx="6067553" cy="62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Darker Grotesque"/>
              <a:buNone/>
              <a:defRPr sz="96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4000" dirty="0"/>
              <a:t>---------------------------------</a:t>
            </a:r>
          </a:p>
        </p:txBody>
      </p:sp>
      <p:sp>
        <p:nvSpPr>
          <p:cNvPr id="19" name="Google Shape;303;p43">
            <a:extLst>
              <a:ext uri="{FF2B5EF4-FFF2-40B4-BE49-F238E27FC236}">
                <a16:creationId xmlns:a16="http://schemas.microsoft.com/office/drawing/2014/main" id="{A7FFD95F-86DD-BFF3-608C-EC2E30D32A5A}"/>
              </a:ext>
            </a:extLst>
          </p:cNvPr>
          <p:cNvSpPr txBox="1">
            <a:spLocks/>
          </p:cNvSpPr>
          <p:nvPr/>
        </p:nvSpPr>
        <p:spPr>
          <a:xfrm rot="5400000">
            <a:off x="3255502" y="3404155"/>
            <a:ext cx="6067553" cy="62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Darker Grotesque"/>
              <a:buNone/>
              <a:defRPr sz="96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4000" dirty="0"/>
              <a:t>---------------------------------</a:t>
            </a:r>
          </a:p>
        </p:txBody>
      </p:sp>
    </p:spTree>
    <p:extLst>
      <p:ext uri="{BB962C8B-B14F-4D97-AF65-F5344CB8AC3E}">
        <p14:creationId xmlns:p14="http://schemas.microsoft.com/office/powerpoint/2010/main" val="2366595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4" name="Google Shape;303;p43">
            <a:extLst>
              <a:ext uri="{FF2B5EF4-FFF2-40B4-BE49-F238E27FC236}">
                <a16:creationId xmlns:a16="http://schemas.microsoft.com/office/drawing/2014/main" id="{4264C117-4C93-3755-86F1-54A745FE2D3B}"/>
              </a:ext>
            </a:extLst>
          </p:cNvPr>
          <p:cNvSpPr txBox="1">
            <a:spLocks noGrp="1"/>
          </p:cNvSpPr>
          <p:nvPr>
            <p:ph type="title"/>
          </p:nvPr>
        </p:nvSpPr>
        <p:spPr>
          <a:xfrm>
            <a:off x="1209820" y="833571"/>
            <a:ext cx="3970999" cy="628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4000" dirty="0"/>
              <a:t>Squats Proper Form </a:t>
            </a:r>
          </a:p>
        </p:txBody>
      </p:sp>
      <p:sp>
        <p:nvSpPr>
          <p:cNvPr id="5" name="Google Shape;304;p43">
            <a:extLst>
              <a:ext uri="{FF2B5EF4-FFF2-40B4-BE49-F238E27FC236}">
                <a16:creationId xmlns:a16="http://schemas.microsoft.com/office/drawing/2014/main" id="{6C7C8340-9FA5-FD7E-E96B-E41DC8B39E53}"/>
              </a:ext>
            </a:extLst>
          </p:cNvPr>
          <p:cNvSpPr txBox="1">
            <a:spLocks/>
          </p:cNvSpPr>
          <p:nvPr/>
        </p:nvSpPr>
        <p:spPr>
          <a:xfrm>
            <a:off x="1209820" y="3349880"/>
            <a:ext cx="6308414" cy="156655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FFFFFF"/>
              </a:buClr>
            </a:pPr>
            <a:r>
              <a:rPr lang="en-US" dirty="0">
                <a:solidFill>
                  <a:srgbClr val="DEE8FE"/>
                </a:solidFill>
              </a:rPr>
              <a:t>Squats workout targets leg strength. Starting from standing up position with 180-degree knee and hip angle, the exercise begins counting when knees and hips are bent until the buttocks pass parallel to the ground.</a:t>
            </a:r>
          </a:p>
        </p:txBody>
      </p:sp>
      <p:grpSp>
        <p:nvGrpSpPr>
          <p:cNvPr id="6" name="Google Shape;315;p44">
            <a:extLst>
              <a:ext uri="{FF2B5EF4-FFF2-40B4-BE49-F238E27FC236}">
                <a16:creationId xmlns:a16="http://schemas.microsoft.com/office/drawing/2014/main" id="{B6D579FE-8606-D2EF-ECB8-C1C8D6CAB459}"/>
              </a:ext>
            </a:extLst>
          </p:cNvPr>
          <p:cNvGrpSpPr/>
          <p:nvPr/>
        </p:nvGrpSpPr>
        <p:grpSpPr>
          <a:xfrm rot="359681">
            <a:off x="383748" y="3466054"/>
            <a:ext cx="543227" cy="529858"/>
            <a:chOff x="948400" y="3927375"/>
            <a:chExt cx="779700" cy="779700"/>
          </a:xfrm>
        </p:grpSpPr>
        <p:sp>
          <p:nvSpPr>
            <p:cNvPr id="7" name="Google Shape;316;p44">
              <a:extLst>
                <a:ext uri="{FF2B5EF4-FFF2-40B4-BE49-F238E27FC236}">
                  <a16:creationId xmlns:a16="http://schemas.microsoft.com/office/drawing/2014/main" id="{8F0A0FB1-EF56-239C-6F38-7FE8FC5D23E3}"/>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7;p44">
              <a:extLst>
                <a:ext uri="{FF2B5EF4-FFF2-40B4-BE49-F238E27FC236}">
                  <a16:creationId xmlns:a16="http://schemas.microsoft.com/office/drawing/2014/main" id="{7E508E86-5E00-E6FE-F12C-EDEF18610F97}"/>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cxnSp>
        <p:nvCxnSpPr>
          <p:cNvPr id="12" name="AutoShape 4">
            <a:extLst>
              <a:ext uri="{FF2B5EF4-FFF2-40B4-BE49-F238E27FC236}">
                <a16:creationId xmlns:a16="http://schemas.microsoft.com/office/drawing/2014/main" id="{B81507B0-FA98-6E57-4377-F48EBA2F9B8E}"/>
              </a:ext>
            </a:extLst>
          </p:cNvPr>
          <p:cNvCxnSpPr>
            <a:cxnSpLocks noChangeShapeType="1"/>
            <a:stCxn id="3074" idx="3"/>
            <a:endCxn id="3075" idx="1"/>
          </p:cNvCxnSpPr>
          <p:nvPr/>
        </p:nvCxnSpPr>
        <p:spPr bwMode="auto">
          <a:xfrm flipV="1">
            <a:off x="3195319" y="2271828"/>
            <a:ext cx="1376681" cy="9525"/>
          </a:xfrm>
          <a:prstGeom prst="straightConnector1">
            <a:avLst/>
          </a:prstGeom>
          <a:noFill/>
          <a:ln w="9525">
            <a:solidFill>
              <a:schemeClr val="accent1">
                <a:lumMod val="50000"/>
              </a:schemeClr>
            </a:solidFill>
            <a:round/>
            <a:headEnd/>
            <a:tailEnd type="triangle" w="med" len="med"/>
          </a:ln>
          <a:extLst>
            <a:ext uri="{909E8E84-426E-40DD-AFC4-6F175D3DCCD1}">
              <a14:hiddenFill xmlns:a14="http://schemas.microsoft.com/office/drawing/2010/main">
                <a:noFill/>
              </a14:hiddenFill>
            </a:ext>
          </a:extLst>
        </p:spPr>
      </p:cxnSp>
      <p:pic>
        <p:nvPicPr>
          <p:cNvPr id="3074" name="Picture 2">
            <a:extLst>
              <a:ext uri="{FF2B5EF4-FFF2-40B4-BE49-F238E27FC236}">
                <a16:creationId xmlns:a16="http://schemas.microsoft.com/office/drawing/2014/main" id="{A4059B5E-F48C-5C04-4312-433F71BA18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3382" y="1429659"/>
            <a:ext cx="1531937"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3">
            <a:extLst>
              <a:ext uri="{FF2B5EF4-FFF2-40B4-BE49-F238E27FC236}">
                <a16:creationId xmlns:a16="http://schemas.microsoft.com/office/drawing/2014/main" id="{838D206B-9EBC-FDF4-4489-231010B3D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410609"/>
            <a:ext cx="1949450" cy="172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32124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7" name="Google Shape;315;p44">
            <a:extLst>
              <a:ext uri="{FF2B5EF4-FFF2-40B4-BE49-F238E27FC236}">
                <a16:creationId xmlns:a16="http://schemas.microsoft.com/office/drawing/2014/main" id="{6DAF051A-F093-1FB3-86E8-83566A21E727}"/>
              </a:ext>
            </a:extLst>
          </p:cNvPr>
          <p:cNvGrpSpPr/>
          <p:nvPr/>
        </p:nvGrpSpPr>
        <p:grpSpPr>
          <a:xfrm rot="359681">
            <a:off x="4300386" y="144240"/>
            <a:ext cx="543227" cy="529858"/>
            <a:chOff x="948400" y="3927375"/>
            <a:chExt cx="779700" cy="779700"/>
          </a:xfrm>
        </p:grpSpPr>
        <p:sp>
          <p:nvSpPr>
            <p:cNvPr id="8" name="Google Shape;316;p44">
              <a:extLst>
                <a:ext uri="{FF2B5EF4-FFF2-40B4-BE49-F238E27FC236}">
                  <a16:creationId xmlns:a16="http://schemas.microsoft.com/office/drawing/2014/main" id="{F18C305A-081B-EFF3-B346-7A43B1040DD7}"/>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17;p44">
              <a:extLst>
                <a:ext uri="{FF2B5EF4-FFF2-40B4-BE49-F238E27FC236}">
                  <a16:creationId xmlns:a16="http://schemas.microsoft.com/office/drawing/2014/main" id="{CDEA2897-41F6-02B1-547C-4FF4DA25C2B0}"/>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5" name="Google Shape;303;p43">
            <a:extLst>
              <a:ext uri="{FF2B5EF4-FFF2-40B4-BE49-F238E27FC236}">
                <a16:creationId xmlns:a16="http://schemas.microsoft.com/office/drawing/2014/main" id="{C1F1A688-200D-7CDD-ACFA-8D16AF82213E}"/>
              </a:ext>
            </a:extLst>
          </p:cNvPr>
          <p:cNvSpPr txBox="1">
            <a:spLocks noGrp="1"/>
          </p:cNvSpPr>
          <p:nvPr>
            <p:ph type="title"/>
          </p:nvPr>
        </p:nvSpPr>
        <p:spPr>
          <a:xfrm>
            <a:off x="1171484" y="1135406"/>
            <a:ext cx="1861377" cy="628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t>Cutting ROM</a:t>
            </a:r>
          </a:p>
        </p:txBody>
      </p:sp>
      <p:sp>
        <p:nvSpPr>
          <p:cNvPr id="17" name="Google Shape;303;p43">
            <a:extLst>
              <a:ext uri="{FF2B5EF4-FFF2-40B4-BE49-F238E27FC236}">
                <a16:creationId xmlns:a16="http://schemas.microsoft.com/office/drawing/2014/main" id="{A4270948-BA0B-8AA8-E237-CC8A5CBAB532}"/>
              </a:ext>
            </a:extLst>
          </p:cNvPr>
          <p:cNvSpPr txBox="1">
            <a:spLocks/>
          </p:cNvSpPr>
          <p:nvPr/>
        </p:nvSpPr>
        <p:spPr>
          <a:xfrm>
            <a:off x="5385476" y="1244744"/>
            <a:ext cx="2587040" cy="62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Darker Grotesque"/>
              <a:buNone/>
              <a:defRPr sz="96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1800" dirty="0"/>
              <a:t>Ensure Distance Between Ankles</a:t>
            </a:r>
          </a:p>
        </p:txBody>
      </p:sp>
      <p:sp>
        <p:nvSpPr>
          <p:cNvPr id="18" name="Google Shape;303;p43">
            <a:extLst>
              <a:ext uri="{FF2B5EF4-FFF2-40B4-BE49-F238E27FC236}">
                <a16:creationId xmlns:a16="http://schemas.microsoft.com/office/drawing/2014/main" id="{55B6BBEA-254D-DDE0-69E3-96A4BDCEA129}"/>
              </a:ext>
            </a:extLst>
          </p:cNvPr>
          <p:cNvSpPr txBox="1">
            <a:spLocks/>
          </p:cNvSpPr>
          <p:nvPr/>
        </p:nvSpPr>
        <p:spPr>
          <a:xfrm rot="5400000">
            <a:off x="1404764" y="3420559"/>
            <a:ext cx="6067553" cy="62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Darker Grotesque"/>
              <a:buNone/>
              <a:defRPr sz="96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9pPr>
          </a:lstStyle>
          <a:p>
            <a:r>
              <a:rPr lang="en-US" sz="4000" dirty="0"/>
              <a:t>---------------------------------</a:t>
            </a:r>
          </a:p>
        </p:txBody>
      </p:sp>
      <p:pic>
        <p:nvPicPr>
          <p:cNvPr id="4098" name="Picture 2">
            <a:extLst>
              <a:ext uri="{FF2B5EF4-FFF2-40B4-BE49-F238E27FC236}">
                <a16:creationId xmlns:a16="http://schemas.microsoft.com/office/drawing/2014/main" id="{8C8D92A1-CA5E-2D2C-941A-F17568EC5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769" y="1764226"/>
            <a:ext cx="3375217" cy="291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a:extLst>
              <a:ext uri="{FF2B5EF4-FFF2-40B4-BE49-F238E27FC236}">
                <a16:creationId xmlns:a16="http://schemas.microsoft.com/office/drawing/2014/main" id="{C976A6F2-5ACD-ACAD-1F83-9995CB233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21" y="1763825"/>
            <a:ext cx="3031501" cy="291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9476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41"/>
          <p:cNvSpPr txBox="1">
            <a:spLocks noGrp="1"/>
          </p:cNvSpPr>
          <p:nvPr>
            <p:ph type="title"/>
          </p:nvPr>
        </p:nvSpPr>
        <p:spPr>
          <a:xfrm>
            <a:off x="720000" y="46329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dirty="0"/>
          </a:p>
        </p:txBody>
      </p:sp>
      <p:sp>
        <p:nvSpPr>
          <p:cNvPr id="271" name="Google Shape;271;p41"/>
          <p:cNvSpPr txBox="1">
            <a:spLocks noGrp="1"/>
          </p:cNvSpPr>
          <p:nvPr>
            <p:ph type="subTitle" idx="6"/>
          </p:nvPr>
        </p:nvSpPr>
        <p:spPr>
          <a:xfrm>
            <a:off x="5594512" y="2903044"/>
            <a:ext cx="18633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t>How the program runs?</a:t>
            </a:r>
            <a:endParaRPr sz="1600" dirty="0"/>
          </a:p>
        </p:txBody>
      </p:sp>
      <p:sp>
        <p:nvSpPr>
          <p:cNvPr id="272" name="Google Shape;272;p41"/>
          <p:cNvSpPr txBox="1">
            <a:spLocks noGrp="1"/>
          </p:cNvSpPr>
          <p:nvPr>
            <p:ph type="title" idx="2"/>
          </p:nvPr>
        </p:nvSpPr>
        <p:spPr>
          <a:xfrm>
            <a:off x="1604401" y="1202854"/>
            <a:ext cx="2745900" cy="36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Problem statement</a:t>
            </a:r>
          </a:p>
        </p:txBody>
      </p:sp>
      <p:sp>
        <p:nvSpPr>
          <p:cNvPr id="273" name="Google Shape;273;p41"/>
          <p:cNvSpPr txBox="1">
            <a:spLocks noGrp="1"/>
          </p:cNvSpPr>
          <p:nvPr>
            <p:ph type="subTitle" idx="1"/>
          </p:nvPr>
        </p:nvSpPr>
        <p:spPr>
          <a:xfrm>
            <a:off x="1612524" y="1537886"/>
            <a:ext cx="1863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hat is the problem that we are facing?</a:t>
            </a:r>
            <a:endParaRPr dirty="0"/>
          </a:p>
        </p:txBody>
      </p:sp>
      <p:sp>
        <p:nvSpPr>
          <p:cNvPr id="275" name="Google Shape;275;p41"/>
          <p:cNvSpPr txBox="1">
            <a:spLocks noGrp="1"/>
          </p:cNvSpPr>
          <p:nvPr>
            <p:ph type="subTitle" idx="4"/>
          </p:nvPr>
        </p:nvSpPr>
        <p:spPr>
          <a:xfrm>
            <a:off x="5713954" y="1521823"/>
            <a:ext cx="18633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a:t>
            </a:r>
            <a:r>
              <a:rPr lang="en" dirty="0"/>
              <a:t>hat can </a:t>
            </a:r>
            <a:r>
              <a:rPr lang="en-US" dirty="0"/>
              <a:t>I</a:t>
            </a:r>
            <a:r>
              <a:rPr lang="en" dirty="0"/>
              <a:t> do to solve this problem?</a:t>
            </a:r>
            <a:endParaRPr dirty="0"/>
          </a:p>
        </p:txBody>
      </p:sp>
      <p:sp>
        <p:nvSpPr>
          <p:cNvPr id="276" name="Google Shape;276;p41"/>
          <p:cNvSpPr txBox="1">
            <a:spLocks noGrp="1"/>
          </p:cNvSpPr>
          <p:nvPr>
            <p:ph type="title" idx="5"/>
          </p:nvPr>
        </p:nvSpPr>
        <p:spPr>
          <a:xfrm>
            <a:off x="5593612" y="2583651"/>
            <a:ext cx="2743200" cy="36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Project Stages</a:t>
            </a:r>
            <a:endParaRPr dirty="0"/>
          </a:p>
        </p:txBody>
      </p:sp>
      <p:sp>
        <p:nvSpPr>
          <p:cNvPr id="277" name="Google Shape;277;p41"/>
          <p:cNvSpPr txBox="1">
            <a:spLocks noGrp="1"/>
          </p:cNvSpPr>
          <p:nvPr>
            <p:ph type="title" idx="7"/>
          </p:nvPr>
        </p:nvSpPr>
        <p:spPr>
          <a:xfrm>
            <a:off x="5702326" y="1201804"/>
            <a:ext cx="2743200" cy="363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Methodology</a:t>
            </a:r>
            <a:endParaRPr dirty="0"/>
          </a:p>
        </p:txBody>
      </p:sp>
      <p:sp>
        <p:nvSpPr>
          <p:cNvPr id="279" name="Google Shape;279;p41"/>
          <p:cNvSpPr txBox="1">
            <a:spLocks noGrp="1"/>
          </p:cNvSpPr>
          <p:nvPr>
            <p:ph type="title" idx="9"/>
          </p:nvPr>
        </p:nvSpPr>
        <p:spPr>
          <a:xfrm>
            <a:off x="698474" y="759222"/>
            <a:ext cx="887100" cy="86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a:t>
            </a:r>
            <a:endParaRPr dirty="0"/>
          </a:p>
        </p:txBody>
      </p:sp>
      <p:sp>
        <p:nvSpPr>
          <p:cNvPr id="280" name="Google Shape;280;p41"/>
          <p:cNvSpPr txBox="1">
            <a:spLocks noGrp="1"/>
          </p:cNvSpPr>
          <p:nvPr>
            <p:ph type="title" idx="13"/>
          </p:nvPr>
        </p:nvSpPr>
        <p:spPr>
          <a:xfrm>
            <a:off x="4732657" y="2135898"/>
            <a:ext cx="887100" cy="86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04</a:t>
            </a:r>
            <a:endParaRPr dirty="0"/>
          </a:p>
        </p:txBody>
      </p:sp>
      <p:sp>
        <p:nvSpPr>
          <p:cNvPr id="281" name="Google Shape;281;p41"/>
          <p:cNvSpPr txBox="1">
            <a:spLocks noGrp="1"/>
          </p:cNvSpPr>
          <p:nvPr>
            <p:ph type="title" idx="14"/>
          </p:nvPr>
        </p:nvSpPr>
        <p:spPr>
          <a:xfrm>
            <a:off x="709297" y="2006061"/>
            <a:ext cx="884400" cy="868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endParaRPr dirty="0"/>
          </a:p>
        </p:txBody>
      </p:sp>
      <p:sp>
        <p:nvSpPr>
          <p:cNvPr id="282" name="Google Shape;282;p41"/>
          <p:cNvSpPr txBox="1">
            <a:spLocks noGrp="1"/>
          </p:cNvSpPr>
          <p:nvPr>
            <p:ph type="title" idx="15"/>
          </p:nvPr>
        </p:nvSpPr>
        <p:spPr>
          <a:xfrm>
            <a:off x="4812527" y="780792"/>
            <a:ext cx="887100" cy="872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p>
        </p:txBody>
      </p:sp>
      <p:grpSp>
        <p:nvGrpSpPr>
          <p:cNvPr id="2" name="Google Shape;263;p40">
            <a:extLst>
              <a:ext uri="{FF2B5EF4-FFF2-40B4-BE49-F238E27FC236}">
                <a16:creationId xmlns:a16="http://schemas.microsoft.com/office/drawing/2014/main" id="{46399E15-A326-B3D3-BCDC-59BD75B1E0A4}"/>
              </a:ext>
            </a:extLst>
          </p:cNvPr>
          <p:cNvGrpSpPr/>
          <p:nvPr/>
        </p:nvGrpSpPr>
        <p:grpSpPr>
          <a:xfrm>
            <a:off x="4071573" y="2497993"/>
            <a:ext cx="437100" cy="437100"/>
            <a:chOff x="7420488" y="1089075"/>
            <a:chExt cx="437100" cy="437100"/>
          </a:xfrm>
        </p:grpSpPr>
        <p:sp>
          <p:nvSpPr>
            <p:cNvPr id="3" name="Google Shape;264;p40">
              <a:extLst>
                <a:ext uri="{FF2B5EF4-FFF2-40B4-BE49-F238E27FC236}">
                  <a16:creationId xmlns:a16="http://schemas.microsoft.com/office/drawing/2014/main" id="{0323BF95-F8A4-3A08-861A-78ED92A9B200}"/>
                </a:ext>
              </a:extLst>
            </p:cNvPr>
            <p:cNvSpPr/>
            <p:nvPr/>
          </p:nvSpPr>
          <p:spPr>
            <a:xfrm>
              <a:off x="7420488" y="1089075"/>
              <a:ext cx="437100" cy="4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5;p40">
              <a:extLst>
                <a:ext uri="{FF2B5EF4-FFF2-40B4-BE49-F238E27FC236}">
                  <a16:creationId xmlns:a16="http://schemas.microsoft.com/office/drawing/2014/main" id="{C757B0CF-F3ED-DE95-9532-BBFBE522ED3A}"/>
                </a:ext>
              </a:extLst>
            </p:cNvPr>
            <p:cNvSpPr/>
            <p:nvPr/>
          </p:nvSpPr>
          <p:spPr>
            <a:xfrm>
              <a:off x="7493111" y="1152257"/>
              <a:ext cx="291900" cy="310800"/>
            </a:xfrm>
            <a:prstGeom prst="star10">
              <a:avLst>
                <a:gd name="adj" fmla="val 8672"/>
                <a:gd name="hf" fmla="val 105146"/>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 name="Google Shape;282;p41">
            <a:extLst>
              <a:ext uri="{FF2B5EF4-FFF2-40B4-BE49-F238E27FC236}">
                <a16:creationId xmlns:a16="http://schemas.microsoft.com/office/drawing/2014/main" id="{19E6D527-1191-ABC1-877F-97CC7C577470}"/>
              </a:ext>
            </a:extLst>
          </p:cNvPr>
          <p:cNvSpPr txBox="1">
            <a:spLocks/>
          </p:cNvSpPr>
          <p:nvPr/>
        </p:nvSpPr>
        <p:spPr>
          <a:xfrm>
            <a:off x="698474" y="3408876"/>
            <a:ext cx="887100" cy="872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Darker Grotesque"/>
              <a:buNone/>
              <a:defRPr sz="5500" b="0" i="0" u="none" strike="noStrike" cap="none">
                <a:solidFill>
                  <a:schemeClr val="accent4"/>
                </a:solidFill>
                <a:latin typeface="Darker Grotesque"/>
                <a:ea typeface="Darker Grotesque"/>
                <a:cs typeface="Darker Grotesque"/>
                <a:sym typeface="Darker Grotesq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solidFill>
                  <a:schemeClr val="accent1">
                    <a:lumMod val="50000"/>
                  </a:schemeClr>
                </a:solidFill>
              </a:rPr>
              <a:t>05</a:t>
            </a:r>
          </a:p>
        </p:txBody>
      </p:sp>
      <p:sp>
        <p:nvSpPr>
          <p:cNvPr id="6" name="Google Shape;274;p41">
            <a:extLst>
              <a:ext uri="{FF2B5EF4-FFF2-40B4-BE49-F238E27FC236}">
                <a16:creationId xmlns:a16="http://schemas.microsoft.com/office/drawing/2014/main" id="{2B8E4F50-BCF5-3AFF-0317-D36D867C76B1}"/>
              </a:ext>
            </a:extLst>
          </p:cNvPr>
          <p:cNvSpPr txBox="1">
            <a:spLocks/>
          </p:cNvSpPr>
          <p:nvPr/>
        </p:nvSpPr>
        <p:spPr>
          <a:xfrm>
            <a:off x="1571152" y="2399882"/>
            <a:ext cx="2743200" cy="36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arker Grotesque"/>
              <a:buNone/>
              <a:defRPr sz="20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sz="1800" dirty="0">
                <a:solidFill>
                  <a:srgbClr val="EEEEEE"/>
                </a:solidFill>
                <a:latin typeface="Darker Grotesque" panose="020B0604020202020204" charset="0"/>
                <a:ea typeface="Darker Grotesque" panose="020B0604020202020204" charset="0"/>
                <a:cs typeface="Darker Grotesque" panose="020B0604020202020204" charset="0"/>
              </a:rPr>
              <a:t>Related work</a:t>
            </a:r>
            <a:r>
              <a:rPr lang="en-US" dirty="0"/>
              <a:t> </a:t>
            </a:r>
          </a:p>
        </p:txBody>
      </p:sp>
      <p:sp>
        <p:nvSpPr>
          <p:cNvPr id="7" name="Google Shape;278;p41">
            <a:extLst>
              <a:ext uri="{FF2B5EF4-FFF2-40B4-BE49-F238E27FC236}">
                <a16:creationId xmlns:a16="http://schemas.microsoft.com/office/drawing/2014/main" id="{CFD76285-B0F4-5AFF-33E6-58BEB5E14AE5}"/>
              </a:ext>
            </a:extLst>
          </p:cNvPr>
          <p:cNvSpPr txBox="1">
            <a:spLocks/>
          </p:cNvSpPr>
          <p:nvPr/>
        </p:nvSpPr>
        <p:spPr>
          <a:xfrm>
            <a:off x="1523902" y="2595974"/>
            <a:ext cx="18633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indent="0"/>
            <a:r>
              <a:rPr lang="en-US" dirty="0"/>
              <a:t>What other people have done regarding this topic?</a:t>
            </a:r>
          </a:p>
        </p:txBody>
      </p:sp>
      <p:sp>
        <p:nvSpPr>
          <p:cNvPr id="9" name="Google Shape;276;p41">
            <a:extLst>
              <a:ext uri="{FF2B5EF4-FFF2-40B4-BE49-F238E27FC236}">
                <a16:creationId xmlns:a16="http://schemas.microsoft.com/office/drawing/2014/main" id="{5C916488-0FA7-B5B0-CD12-4D912F4A2803}"/>
              </a:ext>
            </a:extLst>
          </p:cNvPr>
          <p:cNvSpPr txBox="1">
            <a:spLocks/>
          </p:cNvSpPr>
          <p:nvPr/>
        </p:nvSpPr>
        <p:spPr>
          <a:xfrm>
            <a:off x="1546923" y="3755626"/>
            <a:ext cx="2743200" cy="36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arker Grotesque"/>
              <a:buNone/>
              <a:defRPr sz="20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a:t>Results</a:t>
            </a:r>
          </a:p>
        </p:txBody>
      </p:sp>
      <p:sp>
        <p:nvSpPr>
          <p:cNvPr id="10" name="Google Shape;271;p41">
            <a:extLst>
              <a:ext uri="{FF2B5EF4-FFF2-40B4-BE49-F238E27FC236}">
                <a16:creationId xmlns:a16="http://schemas.microsoft.com/office/drawing/2014/main" id="{DC532561-7F59-BAEA-EFE1-B551C81DA11C}"/>
              </a:ext>
            </a:extLst>
          </p:cNvPr>
          <p:cNvSpPr txBox="1">
            <a:spLocks/>
          </p:cNvSpPr>
          <p:nvPr/>
        </p:nvSpPr>
        <p:spPr>
          <a:xfrm>
            <a:off x="1546923" y="3950747"/>
            <a:ext cx="18633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indent="0"/>
            <a:r>
              <a:rPr lang="en-US" sz="1600" dirty="0"/>
              <a:t>What were the findings of the study?</a:t>
            </a:r>
          </a:p>
        </p:txBody>
      </p:sp>
      <p:sp>
        <p:nvSpPr>
          <p:cNvPr id="8" name="Google Shape;271;p41">
            <a:extLst>
              <a:ext uri="{FF2B5EF4-FFF2-40B4-BE49-F238E27FC236}">
                <a16:creationId xmlns:a16="http://schemas.microsoft.com/office/drawing/2014/main" id="{8F7D9017-54BC-E1BE-D95A-E66408D29582}"/>
              </a:ext>
            </a:extLst>
          </p:cNvPr>
          <p:cNvSpPr txBox="1">
            <a:spLocks/>
          </p:cNvSpPr>
          <p:nvPr/>
        </p:nvSpPr>
        <p:spPr>
          <a:xfrm>
            <a:off x="5594512" y="4197103"/>
            <a:ext cx="2459828"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1pPr>
            <a:lvl2pPr marL="914400" marR="0" lvl="1" indent="-317500" algn="ctr" rtl="0">
              <a:lnSpc>
                <a:spcPct val="100000"/>
              </a:lnSpc>
              <a:spcBef>
                <a:spcPts val="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2pPr>
            <a:lvl3pPr marL="1371600" marR="0" lvl="2"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3pPr>
            <a:lvl4pPr marL="1828800" marR="0" lvl="3"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4pPr>
            <a:lvl5pPr marL="2286000" marR="0" lvl="4"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5pPr>
            <a:lvl6pPr marL="2743200" marR="0" lvl="5"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6pPr>
            <a:lvl7pPr marL="3200400" marR="0" lvl="6"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7pPr>
            <a:lvl8pPr marL="3657600" marR="0" lvl="7" indent="-317500" algn="ctr" rtl="0">
              <a:lnSpc>
                <a:spcPct val="100000"/>
              </a:lnSpc>
              <a:spcBef>
                <a:spcPts val="1600"/>
              </a:spcBef>
              <a:spcAft>
                <a:spcPts val="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8pPr>
            <a:lvl9pPr marL="4114800" marR="0" lvl="8" indent="-317500" algn="ctr" rtl="0">
              <a:lnSpc>
                <a:spcPct val="100000"/>
              </a:lnSpc>
              <a:spcBef>
                <a:spcPts val="1600"/>
              </a:spcBef>
              <a:spcAft>
                <a:spcPts val="1600"/>
              </a:spcAft>
              <a:buClr>
                <a:schemeClr val="dk1"/>
              </a:buClr>
              <a:buSzPts val="1400"/>
              <a:buFont typeface="Darker Grotesque"/>
              <a:buNone/>
              <a:defRPr sz="1400" b="0" i="0" u="none" strike="noStrike" cap="none">
                <a:solidFill>
                  <a:schemeClr val="dk1"/>
                </a:solidFill>
                <a:latin typeface="Darker Grotesque"/>
                <a:ea typeface="Darker Grotesque"/>
                <a:cs typeface="Darker Grotesque"/>
                <a:sym typeface="Darker Grotesque"/>
              </a:defRPr>
            </a:lvl9pPr>
          </a:lstStyle>
          <a:p>
            <a:pPr marL="0" indent="0"/>
            <a:r>
              <a:rPr lang="en-US" sz="1600" dirty="0"/>
              <a:t>What did I accomplish and what lies ahead of me?</a:t>
            </a:r>
          </a:p>
        </p:txBody>
      </p:sp>
      <p:sp>
        <p:nvSpPr>
          <p:cNvPr id="11" name="Google Shape;276;p41">
            <a:extLst>
              <a:ext uri="{FF2B5EF4-FFF2-40B4-BE49-F238E27FC236}">
                <a16:creationId xmlns:a16="http://schemas.microsoft.com/office/drawing/2014/main" id="{0A9A6101-FB73-CC44-98C2-1748BE20DE07}"/>
              </a:ext>
            </a:extLst>
          </p:cNvPr>
          <p:cNvSpPr txBox="1">
            <a:spLocks/>
          </p:cNvSpPr>
          <p:nvPr/>
        </p:nvSpPr>
        <p:spPr>
          <a:xfrm>
            <a:off x="5593612" y="3877710"/>
            <a:ext cx="2743200" cy="363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arker Grotesque"/>
              <a:buNone/>
              <a:defRPr sz="2000" b="0" i="0" u="none" strike="noStrike" cap="none">
                <a:solidFill>
                  <a:schemeClr val="dk1"/>
                </a:solidFill>
                <a:latin typeface="Darker Grotesque"/>
                <a:ea typeface="Darker Grotesque"/>
                <a:cs typeface="Darker Grotesque"/>
                <a:sym typeface="Darker Grotesque"/>
              </a:defRPr>
            </a:lvl1pPr>
            <a:lvl2pPr marR="0" lvl="1"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2500"/>
              <a:buFont typeface="Bebas Neue"/>
              <a:buNone/>
              <a:defRPr sz="2500" b="0" i="0" u="none" strike="noStrike" cap="none">
                <a:solidFill>
                  <a:schemeClr val="dk1"/>
                </a:solidFill>
                <a:latin typeface="Bebas Neue"/>
                <a:ea typeface="Bebas Neue"/>
                <a:cs typeface="Bebas Neue"/>
                <a:sym typeface="Bebas Neue"/>
              </a:defRPr>
            </a:lvl9pPr>
          </a:lstStyle>
          <a:p>
            <a:r>
              <a:rPr lang="en-US" dirty="0"/>
              <a:t>Conclusion &amp; Future work</a:t>
            </a:r>
          </a:p>
        </p:txBody>
      </p:sp>
      <p:sp>
        <p:nvSpPr>
          <p:cNvPr id="12" name="Google Shape;280;p41">
            <a:extLst>
              <a:ext uri="{FF2B5EF4-FFF2-40B4-BE49-F238E27FC236}">
                <a16:creationId xmlns:a16="http://schemas.microsoft.com/office/drawing/2014/main" id="{927F5D62-5FF6-F694-54D0-685A316B6E6F}"/>
              </a:ext>
            </a:extLst>
          </p:cNvPr>
          <p:cNvSpPr txBox="1">
            <a:spLocks/>
          </p:cNvSpPr>
          <p:nvPr/>
        </p:nvSpPr>
        <p:spPr>
          <a:xfrm>
            <a:off x="4508673" y="3429957"/>
            <a:ext cx="1111084" cy="868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3000"/>
              <a:buFont typeface="Darker Grotesque"/>
              <a:buNone/>
              <a:defRPr sz="5500" b="0" i="0" u="none" strike="noStrike" cap="none">
                <a:solidFill>
                  <a:schemeClr val="accent3"/>
                </a:solidFill>
                <a:latin typeface="Darker Grotesque"/>
                <a:ea typeface="Darker Grotesque"/>
                <a:cs typeface="Darker Grotesque"/>
                <a:sym typeface="Darker Grotesque"/>
              </a:defRPr>
            </a:lvl1pPr>
            <a:lvl2pPr marR="0" lvl="1"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000"/>
              <a:buFont typeface="Bebas Neue"/>
              <a:buNone/>
              <a:defRPr sz="3000" b="0" i="0" u="none" strike="noStrike" cap="none">
                <a:solidFill>
                  <a:schemeClr val="dk1"/>
                </a:solidFill>
                <a:latin typeface="Bebas Neue"/>
                <a:ea typeface="Bebas Neue"/>
                <a:cs typeface="Bebas Neue"/>
                <a:sym typeface="Bebas Neue"/>
              </a:defRPr>
            </a:lvl9pPr>
          </a:lstStyle>
          <a:p>
            <a:r>
              <a:rPr lang="en" dirty="0">
                <a:solidFill>
                  <a:srgbClr val="00B050"/>
                </a:solidFill>
              </a:rPr>
              <a:t>06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4" name="Google Shape;303;p43">
            <a:extLst>
              <a:ext uri="{FF2B5EF4-FFF2-40B4-BE49-F238E27FC236}">
                <a16:creationId xmlns:a16="http://schemas.microsoft.com/office/drawing/2014/main" id="{4264C117-4C93-3755-86F1-54A745FE2D3B}"/>
              </a:ext>
            </a:extLst>
          </p:cNvPr>
          <p:cNvSpPr txBox="1">
            <a:spLocks noGrp="1"/>
          </p:cNvSpPr>
          <p:nvPr>
            <p:ph type="title"/>
          </p:nvPr>
        </p:nvSpPr>
        <p:spPr>
          <a:xfrm>
            <a:off x="1327924" y="1507669"/>
            <a:ext cx="7126106" cy="62841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t>Why it is hard to implement push up?</a:t>
            </a:r>
          </a:p>
        </p:txBody>
      </p:sp>
      <p:sp>
        <p:nvSpPr>
          <p:cNvPr id="5" name="Google Shape;304;p43">
            <a:extLst>
              <a:ext uri="{FF2B5EF4-FFF2-40B4-BE49-F238E27FC236}">
                <a16:creationId xmlns:a16="http://schemas.microsoft.com/office/drawing/2014/main" id="{6C7C8340-9FA5-FD7E-E96B-E41DC8B39E53}"/>
              </a:ext>
            </a:extLst>
          </p:cNvPr>
          <p:cNvSpPr txBox="1">
            <a:spLocks/>
          </p:cNvSpPr>
          <p:nvPr/>
        </p:nvSpPr>
        <p:spPr>
          <a:xfrm>
            <a:off x="1273616" y="1985791"/>
            <a:ext cx="6308414" cy="166287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Clr>
                <a:srgbClr val="FFFFFF"/>
              </a:buClr>
            </a:pPr>
            <a:r>
              <a:rPr lang="en-US" dirty="0">
                <a:solidFill>
                  <a:srgbClr val="DEE8FE"/>
                </a:solidFill>
              </a:rPr>
              <a:t>To properly detect body parts during push up exercises using YOLOv7, two solutions are possible: using an algorithm that utilizes 3D to extract key-points accurately or using multiple cameras to capture vectors perpendicular to the body.</a:t>
            </a:r>
          </a:p>
        </p:txBody>
      </p:sp>
      <p:grpSp>
        <p:nvGrpSpPr>
          <p:cNvPr id="6" name="Google Shape;315;p44">
            <a:extLst>
              <a:ext uri="{FF2B5EF4-FFF2-40B4-BE49-F238E27FC236}">
                <a16:creationId xmlns:a16="http://schemas.microsoft.com/office/drawing/2014/main" id="{B6D579FE-8606-D2EF-ECB8-C1C8D6CAB459}"/>
              </a:ext>
            </a:extLst>
          </p:cNvPr>
          <p:cNvGrpSpPr/>
          <p:nvPr/>
        </p:nvGrpSpPr>
        <p:grpSpPr>
          <a:xfrm rot="359681">
            <a:off x="465577" y="1871171"/>
            <a:ext cx="543227" cy="529858"/>
            <a:chOff x="948400" y="3927375"/>
            <a:chExt cx="779700" cy="779700"/>
          </a:xfrm>
        </p:grpSpPr>
        <p:sp>
          <p:nvSpPr>
            <p:cNvPr id="7" name="Google Shape;316;p44">
              <a:extLst>
                <a:ext uri="{FF2B5EF4-FFF2-40B4-BE49-F238E27FC236}">
                  <a16:creationId xmlns:a16="http://schemas.microsoft.com/office/drawing/2014/main" id="{8F0A0FB1-EF56-239C-6F38-7FE8FC5D23E3}"/>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17;p44">
              <a:extLst>
                <a:ext uri="{FF2B5EF4-FFF2-40B4-BE49-F238E27FC236}">
                  <a16:creationId xmlns:a16="http://schemas.microsoft.com/office/drawing/2014/main" id="{7E508E86-5E00-E6FE-F12C-EDEF18610F97}"/>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122" name="Picture 2">
            <a:extLst>
              <a:ext uri="{FF2B5EF4-FFF2-40B4-BE49-F238E27FC236}">
                <a16:creationId xmlns:a16="http://schemas.microsoft.com/office/drawing/2014/main" id="{F4A8FB0F-E8B4-5840-3CED-759902D31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6998" y="2936419"/>
            <a:ext cx="2582863"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Google Shape;303;p43">
            <a:extLst>
              <a:ext uri="{FF2B5EF4-FFF2-40B4-BE49-F238E27FC236}">
                <a16:creationId xmlns:a16="http://schemas.microsoft.com/office/drawing/2014/main" id="{1726942D-5B73-A4A0-87DE-D780585AFF5D}"/>
              </a:ext>
            </a:extLst>
          </p:cNvPr>
          <p:cNvSpPr txBox="1">
            <a:spLocks/>
          </p:cNvSpPr>
          <p:nvPr/>
        </p:nvSpPr>
        <p:spPr>
          <a:xfrm>
            <a:off x="1209820" y="833571"/>
            <a:ext cx="3970999" cy="62841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Darker Grotesque"/>
              <a:buNone/>
              <a:defRPr sz="3500" b="0" i="0" u="none" strike="noStrike" cap="none">
                <a:solidFill>
                  <a:schemeClr val="dk1"/>
                </a:solidFill>
                <a:latin typeface="Darker Grotesque"/>
                <a:ea typeface="Darker Grotesque"/>
                <a:cs typeface="Darker Grotesque"/>
                <a:sym typeface="Darker Grotesq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pPr algn="l"/>
            <a:r>
              <a:rPr lang="en-US" sz="4000" dirty="0"/>
              <a:t>Complication</a:t>
            </a:r>
          </a:p>
        </p:txBody>
      </p:sp>
    </p:spTree>
    <p:extLst>
      <p:ext uri="{BB962C8B-B14F-4D97-AF65-F5344CB8AC3E}">
        <p14:creationId xmlns:p14="http://schemas.microsoft.com/office/powerpoint/2010/main" val="319920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0"/>
        <p:cNvGrpSpPr/>
        <p:nvPr/>
      </p:nvGrpSpPr>
      <p:grpSpPr>
        <a:xfrm>
          <a:off x="0" y="0"/>
          <a:ext cx="0" cy="0"/>
          <a:chOff x="0" y="0"/>
          <a:chExt cx="0" cy="0"/>
        </a:xfrm>
      </p:grpSpPr>
      <p:sp>
        <p:nvSpPr>
          <p:cNvPr id="761" name="Google Shape;761;p63"/>
          <p:cNvSpPr txBox="1">
            <a:spLocks noGrp="1"/>
          </p:cNvSpPr>
          <p:nvPr>
            <p:ph type="title"/>
          </p:nvPr>
        </p:nvSpPr>
        <p:spPr>
          <a:xfrm>
            <a:off x="5106725" y="2104650"/>
            <a:ext cx="3316200" cy="6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Conclusion &amp; Future Work!</a:t>
            </a:r>
            <a:endParaRPr dirty="0"/>
          </a:p>
        </p:txBody>
      </p:sp>
      <p:pic>
        <p:nvPicPr>
          <p:cNvPr id="762" name="Google Shape;762;p63"/>
          <p:cNvPicPr preferRelativeResize="0"/>
          <p:nvPr/>
        </p:nvPicPr>
        <p:blipFill rotWithShape="1">
          <a:blip r:embed="rId3">
            <a:alphaModFix/>
          </a:blip>
          <a:srcRect l="39" r="39"/>
          <a:stretch/>
        </p:blipFill>
        <p:spPr>
          <a:xfrm>
            <a:off x="12780" y="981397"/>
            <a:ext cx="2650500" cy="3000300"/>
          </a:xfrm>
          <a:prstGeom prst="roundRect">
            <a:avLst>
              <a:gd name="adj" fmla="val 49752"/>
            </a:avLst>
          </a:prstGeom>
          <a:noFill/>
          <a:ln>
            <a:noFill/>
          </a:ln>
        </p:spPr>
      </p:pic>
      <p:sp>
        <p:nvSpPr>
          <p:cNvPr id="764" name="Google Shape;764;p63"/>
          <p:cNvSpPr txBox="1">
            <a:spLocks noGrp="1"/>
          </p:cNvSpPr>
          <p:nvPr>
            <p:ph type="subTitle" idx="1"/>
          </p:nvPr>
        </p:nvSpPr>
        <p:spPr>
          <a:xfrm>
            <a:off x="5383816" y="5379775"/>
            <a:ext cx="3316200" cy="45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65" name="Google Shape;765;p63"/>
          <p:cNvCxnSpPr>
            <a:cxnSpLocks/>
            <a:endCxn id="761" idx="1"/>
          </p:cNvCxnSpPr>
          <p:nvPr/>
        </p:nvCxnSpPr>
        <p:spPr>
          <a:xfrm>
            <a:off x="2663280" y="2405250"/>
            <a:ext cx="2443445" cy="0"/>
          </a:xfrm>
          <a:prstGeom prst="straightConnector1">
            <a:avLst/>
          </a:prstGeom>
          <a:noFill/>
          <a:ln w="9525" cap="flat" cmpd="sng">
            <a:solidFill>
              <a:schemeClr val="accent2"/>
            </a:solidFill>
            <a:prstDash val="solid"/>
            <a:round/>
            <a:headEnd type="none" w="med" len="med"/>
            <a:tailEnd type="oval" w="med" len="med"/>
          </a:ln>
        </p:spPr>
      </p:cxnSp>
      <p:grpSp>
        <p:nvGrpSpPr>
          <p:cNvPr id="766" name="Google Shape;766;p63"/>
          <p:cNvGrpSpPr/>
          <p:nvPr/>
        </p:nvGrpSpPr>
        <p:grpSpPr>
          <a:xfrm>
            <a:off x="-1464106" y="-641439"/>
            <a:ext cx="5599941" cy="6322031"/>
            <a:chOff x="4427000" y="-407228"/>
            <a:chExt cx="5386112" cy="6080630"/>
          </a:xfrm>
        </p:grpSpPr>
        <p:sp>
          <p:nvSpPr>
            <p:cNvPr id="767" name="Google Shape;767;p63"/>
            <p:cNvSpPr/>
            <p:nvPr/>
          </p:nvSpPr>
          <p:spPr>
            <a:xfrm>
              <a:off x="4427000" y="2489290"/>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3"/>
            <p:cNvSpPr/>
            <p:nvPr/>
          </p:nvSpPr>
          <p:spPr>
            <a:xfrm>
              <a:off x="4427000" y="-407228"/>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3"/>
            <p:cNvSpPr/>
            <p:nvPr/>
          </p:nvSpPr>
          <p:spPr>
            <a:xfrm>
              <a:off x="6991166" y="2489290"/>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3"/>
            <p:cNvSpPr/>
            <p:nvPr/>
          </p:nvSpPr>
          <p:spPr>
            <a:xfrm>
              <a:off x="6991166" y="-407228"/>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a:extLst>
              <a:ext uri="{FF2B5EF4-FFF2-40B4-BE49-F238E27FC236}">
                <a16:creationId xmlns:a16="http://schemas.microsoft.com/office/drawing/2014/main" id="{566E3C0E-2ABD-9D25-AC03-3B25C2CD3093}"/>
              </a:ext>
            </a:extLst>
          </p:cNvPr>
          <p:cNvGrpSpPr/>
          <p:nvPr/>
        </p:nvGrpSpPr>
        <p:grpSpPr>
          <a:xfrm>
            <a:off x="7879698" y="502759"/>
            <a:ext cx="543227" cy="529858"/>
            <a:chOff x="9400373" y="566183"/>
            <a:chExt cx="543227" cy="529858"/>
          </a:xfrm>
        </p:grpSpPr>
        <p:sp>
          <p:nvSpPr>
            <p:cNvPr id="3" name="Google Shape;316;p44">
              <a:extLst>
                <a:ext uri="{FF2B5EF4-FFF2-40B4-BE49-F238E27FC236}">
                  <a16:creationId xmlns:a16="http://schemas.microsoft.com/office/drawing/2014/main" id="{C3112FF3-07A2-E51E-159D-4E58601C05C0}"/>
                </a:ext>
              </a:extLst>
            </p:cNvPr>
            <p:cNvSpPr/>
            <p:nvPr/>
          </p:nvSpPr>
          <p:spPr>
            <a:xfrm rot="359681">
              <a:off x="9400373" y="566183"/>
              <a:ext cx="543227" cy="529858"/>
            </a:xfrm>
            <a:prstGeom prst="ellipse">
              <a:avLst/>
            </a:pr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7;p44">
              <a:extLst>
                <a:ext uri="{FF2B5EF4-FFF2-40B4-BE49-F238E27FC236}">
                  <a16:creationId xmlns:a16="http://schemas.microsoft.com/office/drawing/2014/main" id="{B2D29821-3E53-2369-EAAF-F775AD7F0496}"/>
                </a:ext>
              </a:extLst>
            </p:cNvPr>
            <p:cNvSpPr/>
            <p:nvPr/>
          </p:nvSpPr>
          <p:spPr>
            <a:xfrm rot="973">
              <a:off x="9538535" y="680842"/>
              <a:ext cx="266900" cy="300518"/>
            </a:xfrm>
            <a:prstGeom prst="star6">
              <a:avLst>
                <a:gd name="adj" fmla="val 15405"/>
                <a:gd name="hf" fmla="val 115470"/>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60"/>
        <p:cNvGrpSpPr/>
        <p:nvPr/>
      </p:nvGrpSpPr>
      <p:grpSpPr>
        <a:xfrm>
          <a:off x="0" y="0"/>
          <a:ext cx="0" cy="0"/>
          <a:chOff x="0" y="0"/>
          <a:chExt cx="0" cy="0"/>
        </a:xfrm>
      </p:grpSpPr>
      <p:sp>
        <p:nvSpPr>
          <p:cNvPr id="761" name="Google Shape;761;p63"/>
          <p:cNvSpPr txBox="1">
            <a:spLocks noGrp="1"/>
          </p:cNvSpPr>
          <p:nvPr>
            <p:ph type="title"/>
          </p:nvPr>
        </p:nvSpPr>
        <p:spPr>
          <a:xfrm>
            <a:off x="5106725" y="2104650"/>
            <a:ext cx="3316200" cy="60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THANK YOU,</a:t>
            </a:r>
            <a:br>
              <a:rPr lang="en" dirty="0"/>
            </a:br>
            <a:r>
              <a:rPr lang="en" dirty="0"/>
              <a:t>ANY QUESTIONS!</a:t>
            </a:r>
            <a:endParaRPr dirty="0"/>
          </a:p>
        </p:txBody>
      </p:sp>
      <p:pic>
        <p:nvPicPr>
          <p:cNvPr id="762" name="Google Shape;762;p63"/>
          <p:cNvPicPr preferRelativeResize="0"/>
          <p:nvPr/>
        </p:nvPicPr>
        <p:blipFill rotWithShape="1">
          <a:blip r:embed="rId3">
            <a:alphaModFix/>
          </a:blip>
          <a:srcRect l="39" r="39"/>
          <a:stretch/>
        </p:blipFill>
        <p:spPr>
          <a:xfrm>
            <a:off x="12780" y="981397"/>
            <a:ext cx="2650500" cy="3000300"/>
          </a:xfrm>
          <a:prstGeom prst="roundRect">
            <a:avLst>
              <a:gd name="adj" fmla="val 49752"/>
            </a:avLst>
          </a:prstGeom>
          <a:noFill/>
          <a:ln>
            <a:noFill/>
          </a:ln>
        </p:spPr>
      </p:pic>
      <p:sp>
        <p:nvSpPr>
          <p:cNvPr id="764" name="Google Shape;764;p63"/>
          <p:cNvSpPr txBox="1">
            <a:spLocks noGrp="1"/>
          </p:cNvSpPr>
          <p:nvPr>
            <p:ph type="subTitle" idx="1"/>
          </p:nvPr>
        </p:nvSpPr>
        <p:spPr>
          <a:xfrm>
            <a:off x="5383816" y="5379775"/>
            <a:ext cx="3316200" cy="45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765" name="Google Shape;765;p63"/>
          <p:cNvCxnSpPr>
            <a:cxnSpLocks/>
            <a:endCxn id="761" idx="1"/>
          </p:cNvCxnSpPr>
          <p:nvPr/>
        </p:nvCxnSpPr>
        <p:spPr>
          <a:xfrm>
            <a:off x="2663280" y="2405250"/>
            <a:ext cx="2443445" cy="0"/>
          </a:xfrm>
          <a:prstGeom prst="straightConnector1">
            <a:avLst/>
          </a:prstGeom>
          <a:noFill/>
          <a:ln w="9525" cap="flat" cmpd="sng">
            <a:solidFill>
              <a:schemeClr val="accent2"/>
            </a:solidFill>
            <a:prstDash val="solid"/>
            <a:round/>
            <a:headEnd type="none" w="med" len="med"/>
            <a:tailEnd type="oval" w="med" len="med"/>
          </a:ln>
        </p:spPr>
      </p:cxnSp>
      <p:grpSp>
        <p:nvGrpSpPr>
          <p:cNvPr id="766" name="Google Shape;766;p63"/>
          <p:cNvGrpSpPr/>
          <p:nvPr/>
        </p:nvGrpSpPr>
        <p:grpSpPr>
          <a:xfrm>
            <a:off x="-1464106" y="-641439"/>
            <a:ext cx="5599941" cy="6322031"/>
            <a:chOff x="4427000" y="-407228"/>
            <a:chExt cx="5386112" cy="6080630"/>
          </a:xfrm>
        </p:grpSpPr>
        <p:sp>
          <p:nvSpPr>
            <p:cNvPr id="767" name="Google Shape;767;p63"/>
            <p:cNvSpPr/>
            <p:nvPr/>
          </p:nvSpPr>
          <p:spPr>
            <a:xfrm>
              <a:off x="4427000" y="2489290"/>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3"/>
            <p:cNvSpPr/>
            <p:nvPr/>
          </p:nvSpPr>
          <p:spPr>
            <a:xfrm>
              <a:off x="4427000" y="-407228"/>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3"/>
            <p:cNvSpPr/>
            <p:nvPr/>
          </p:nvSpPr>
          <p:spPr>
            <a:xfrm>
              <a:off x="6991166" y="2489290"/>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3"/>
            <p:cNvSpPr/>
            <p:nvPr/>
          </p:nvSpPr>
          <p:spPr>
            <a:xfrm>
              <a:off x="6991166" y="-407228"/>
              <a:ext cx="2821946" cy="3184112"/>
            </a:xfrm>
            <a:custGeom>
              <a:avLst/>
              <a:gdLst/>
              <a:ahLst/>
              <a:cxnLst/>
              <a:rect l="l" t="t" r="r" b="b"/>
              <a:pathLst>
                <a:path w="13259" h="14961" extrusionOk="0">
                  <a:moveTo>
                    <a:pt x="6648" y="1"/>
                  </a:moveTo>
                  <a:cubicBezTo>
                    <a:pt x="6262" y="4139"/>
                    <a:pt x="4592" y="6934"/>
                    <a:pt x="0" y="7288"/>
                  </a:cubicBezTo>
                  <a:cubicBezTo>
                    <a:pt x="4923" y="7637"/>
                    <a:pt x="6321" y="10763"/>
                    <a:pt x="6611" y="14961"/>
                  </a:cubicBezTo>
                  <a:cubicBezTo>
                    <a:pt x="6906" y="10777"/>
                    <a:pt x="8358" y="7624"/>
                    <a:pt x="13259" y="7274"/>
                  </a:cubicBezTo>
                  <a:cubicBezTo>
                    <a:pt x="8735" y="6857"/>
                    <a:pt x="6884" y="4212"/>
                    <a:pt x="664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roup 7">
            <a:extLst>
              <a:ext uri="{FF2B5EF4-FFF2-40B4-BE49-F238E27FC236}">
                <a16:creationId xmlns:a16="http://schemas.microsoft.com/office/drawing/2014/main" id="{566E3C0E-2ABD-9D25-AC03-3B25C2CD3093}"/>
              </a:ext>
            </a:extLst>
          </p:cNvPr>
          <p:cNvGrpSpPr/>
          <p:nvPr/>
        </p:nvGrpSpPr>
        <p:grpSpPr>
          <a:xfrm>
            <a:off x="8151311" y="451539"/>
            <a:ext cx="543227" cy="529858"/>
            <a:chOff x="9400373" y="566183"/>
            <a:chExt cx="543227" cy="529858"/>
          </a:xfrm>
        </p:grpSpPr>
        <p:sp>
          <p:nvSpPr>
            <p:cNvPr id="3" name="Google Shape;316;p44">
              <a:extLst>
                <a:ext uri="{FF2B5EF4-FFF2-40B4-BE49-F238E27FC236}">
                  <a16:creationId xmlns:a16="http://schemas.microsoft.com/office/drawing/2014/main" id="{C3112FF3-07A2-E51E-159D-4E58601C05C0}"/>
                </a:ext>
              </a:extLst>
            </p:cNvPr>
            <p:cNvSpPr/>
            <p:nvPr/>
          </p:nvSpPr>
          <p:spPr>
            <a:xfrm rot="359681">
              <a:off x="9400373" y="566183"/>
              <a:ext cx="543227" cy="529858"/>
            </a:xfrm>
            <a:prstGeom prst="ellipse">
              <a:avLst/>
            </a:prstGeom>
            <a:noFill/>
            <a:ln w="9525" cap="flat" cmpd="sng">
              <a:solidFill>
                <a:schemeClr val="accent2">
                  <a:lumMod val="7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317;p44">
              <a:extLst>
                <a:ext uri="{FF2B5EF4-FFF2-40B4-BE49-F238E27FC236}">
                  <a16:creationId xmlns:a16="http://schemas.microsoft.com/office/drawing/2014/main" id="{B2D29821-3E53-2369-EAAF-F775AD7F0496}"/>
                </a:ext>
              </a:extLst>
            </p:cNvPr>
            <p:cNvSpPr/>
            <p:nvPr/>
          </p:nvSpPr>
          <p:spPr>
            <a:xfrm rot="973">
              <a:off x="9538535" y="680842"/>
              <a:ext cx="266900" cy="300518"/>
            </a:xfrm>
            <a:prstGeom prst="star6">
              <a:avLst>
                <a:gd name="adj" fmla="val 15405"/>
                <a:gd name="hf" fmla="val 115470"/>
              </a:avLst>
            </a:prstGeom>
            <a:solidFill>
              <a:schemeClr val="accent2">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16141579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pic>
        <p:nvPicPr>
          <p:cNvPr id="2" name="Picture 604083991">
            <a:extLst>
              <a:ext uri="{FF2B5EF4-FFF2-40B4-BE49-F238E27FC236}">
                <a16:creationId xmlns:a16="http://schemas.microsoft.com/office/drawing/2014/main" id="{83C15759-3D34-1ED3-F142-5A2F2C50EFF2}"/>
              </a:ext>
            </a:extLst>
          </p:cNvPr>
          <p:cNvPicPr>
            <a:picLocks noChangeArrowheads="1"/>
          </p:cNvPicPr>
          <p:nvPr/>
        </p:nvPicPr>
        <p:blipFill rotWithShape="1">
          <a:blip r:embed="rId3">
            <a:extLst>
              <a:ext uri="{28A0092B-C50C-407E-A947-70E740481C1C}">
                <a14:useLocalDpi xmlns:a14="http://schemas.microsoft.com/office/drawing/2010/main" val="0"/>
              </a:ext>
            </a:extLst>
          </a:blip>
          <a:srcRect l="17266"/>
          <a:stretch/>
        </p:blipFill>
        <p:spPr bwMode="auto">
          <a:xfrm rot="5400000">
            <a:off x="3228769" y="-999372"/>
            <a:ext cx="2910842" cy="831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4684409" y="103117"/>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341;p46">
            <a:extLst>
              <a:ext uri="{FF2B5EF4-FFF2-40B4-BE49-F238E27FC236}">
                <a16:creationId xmlns:a16="http://schemas.microsoft.com/office/drawing/2014/main" id="{DBBFE7DB-F651-010D-E551-66E4A0E22633}"/>
              </a:ext>
            </a:extLst>
          </p:cNvPr>
          <p:cNvSpPr txBox="1">
            <a:spLocks noGrp="1"/>
          </p:cNvSpPr>
          <p:nvPr>
            <p:ph type="title"/>
          </p:nvPr>
        </p:nvSpPr>
        <p:spPr>
          <a:xfrm>
            <a:off x="806227" y="5438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Extended Efficient Layer Aggregation Network (E-ELAN)</a:t>
            </a:r>
          </a:p>
        </p:txBody>
      </p:sp>
    </p:spTree>
    <p:extLst>
      <p:ext uri="{BB962C8B-B14F-4D97-AF65-F5344CB8AC3E}">
        <p14:creationId xmlns:p14="http://schemas.microsoft.com/office/powerpoint/2010/main" val="40915623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1289898" y="1151535"/>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341;p46">
            <a:extLst>
              <a:ext uri="{FF2B5EF4-FFF2-40B4-BE49-F238E27FC236}">
                <a16:creationId xmlns:a16="http://schemas.microsoft.com/office/drawing/2014/main" id="{DBBFE7DB-F651-010D-E551-66E4A0E22633}"/>
              </a:ext>
            </a:extLst>
          </p:cNvPr>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Model Scaling for Concatenation-Based Models</a:t>
            </a:r>
          </a:p>
        </p:txBody>
      </p:sp>
      <p:pic>
        <p:nvPicPr>
          <p:cNvPr id="2" name="Picture 10">
            <a:extLst>
              <a:ext uri="{FF2B5EF4-FFF2-40B4-BE49-F238E27FC236}">
                <a16:creationId xmlns:a16="http://schemas.microsoft.com/office/drawing/2014/main" id="{81E6C5D7-015F-FDBB-EF04-6C282AEDB7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206477" y="-685049"/>
            <a:ext cx="2977293" cy="7950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859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7454479" y="3899537"/>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341;p46">
            <a:extLst>
              <a:ext uri="{FF2B5EF4-FFF2-40B4-BE49-F238E27FC236}">
                <a16:creationId xmlns:a16="http://schemas.microsoft.com/office/drawing/2014/main" id="{DBBFE7DB-F651-010D-E551-66E4A0E22633}"/>
              </a:ext>
            </a:extLst>
          </p:cNvPr>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Planned Re-Parametrization Convolution</a:t>
            </a:r>
            <a:br>
              <a:rPr lang="en-US" dirty="0"/>
            </a:br>
            <a:endParaRPr lang="en-US" dirty="0"/>
          </a:p>
        </p:txBody>
      </p:sp>
      <p:pic>
        <p:nvPicPr>
          <p:cNvPr id="3" name="Picture 12">
            <a:extLst>
              <a:ext uri="{FF2B5EF4-FFF2-40B4-BE49-F238E27FC236}">
                <a16:creationId xmlns:a16="http://schemas.microsoft.com/office/drawing/2014/main" id="{327544CD-FB13-E917-8227-A016B8285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240" y="1316676"/>
            <a:ext cx="4499700" cy="352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35837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1274659" y="4127925"/>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4" name="Google Shape;341;p46">
            <a:extLst>
              <a:ext uri="{FF2B5EF4-FFF2-40B4-BE49-F238E27FC236}">
                <a16:creationId xmlns:a16="http://schemas.microsoft.com/office/drawing/2014/main" id="{DBBFE7DB-F651-010D-E551-66E4A0E22633}"/>
              </a:ext>
            </a:extLst>
          </p:cNvPr>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Coarse for Auxiliary and Fine for Lead Loss</a:t>
            </a:r>
          </a:p>
        </p:txBody>
      </p:sp>
      <p:pic>
        <p:nvPicPr>
          <p:cNvPr id="2" name="Picture 16">
            <a:extLst>
              <a:ext uri="{FF2B5EF4-FFF2-40B4-BE49-F238E27FC236}">
                <a16:creationId xmlns:a16="http://schemas.microsoft.com/office/drawing/2014/main" id="{FAC43CD6-3F19-AB4C-47AD-368CA3708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52" y="1900370"/>
            <a:ext cx="8664277" cy="1809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70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253579" y="2306821"/>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2D864D72-ADB8-F346-131E-05CFA060828D}"/>
              </a:ext>
            </a:extLst>
          </p:cNvPr>
          <p:cNvPicPr>
            <a:picLocks noChangeAspect="1"/>
          </p:cNvPicPr>
          <p:nvPr/>
        </p:nvPicPr>
        <p:blipFill>
          <a:blip r:embed="rId3"/>
          <a:stretch>
            <a:fillRect/>
          </a:stretch>
        </p:blipFill>
        <p:spPr>
          <a:xfrm>
            <a:off x="1123468" y="433089"/>
            <a:ext cx="6897063" cy="4277322"/>
          </a:xfrm>
          <a:prstGeom prst="rect">
            <a:avLst/>
          </a:prstGeom>
        </p:spPr>
      </p:pic>
    </p:spTree>
    <p:extLst>
      <p:ext uri="{BB962C8B-B14F-4D97-AF65-F5344CB8AC3E}">
        <p14:creationId xmlns:p14="http://schemas.microsoft.com/office/powerpoint/2010/main" val="3662391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253579" y="2306821"/>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 name="Picture 3">
            <a:extLst>
              <a:ext uri="{FF2B5EF4-FFF2-40B4-BE49-F238E27FC236}">
                <a16:creationId xmlns:a16="http://schemas.microsoft.com/office/drawing/2014/main" id="{A1FAABE4-6A01-82D9-3F92-EA24DB6BF26D}"/>
              </a:ext>
            </a:extLst>
          </p:cNvPr>
          <p:cNvPicPr>
            <a:picLocks noChangeAspect="1"/>
          </p:cNvPicPr>
          <p:nvPr/>
        </p:nvPicPr>
        <p:blipFill>
          <a:blip r:embed="rId3"/>
          <a:stretch>
            <a:fillRect/>
          </a:stretch>
        </p:blipFill>
        <p:spPr>
          <a:xfrm>
            <a:off x="1093716" y="1201697"/>
            <a:ext cx="7330596" cy="2439486"/>
          </a:xfrm>
          <a:prstGeom prst="rect">
            <a:avLst/>
          </a:prstGeom>
        </p:spPr>
      </p:pic>
    </p:spTree>
    <p:extLst>
      <p:ext uri="{BB962C8B-B14F-4D97-AF65-F5344CB8AC3E}">
        <p14:creationId xmlns:p14="http://schemas.microsoft.com/office/powerpoint/2010/main" val="25249297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253579" y="2306821"/>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381FD7DE-C8AF-B8A8-9548-87E01D770D48}"/>
              </a:ext>
            </a:extLst>
          </p:cNvPr>
          <p:cNvPicPr>
            <a:picLocks noChangeAspect="1"/>
          </p:cNvPicPr>
          <p:nvPr/>
        </p:nvPicPr>
        <p:blipFill>
          <a:blip r:embed="rId3"/>
          <a:stretch>
            <a:fillRect/>
          </a:stretch>
        </p:blipFill>
        <p:spPr>
          <a:xfrm>
            <a:off x="1368568" y="117707"/>
            <a:ext cx="6616665" cy="4908086"/>
          </a:xfrm>
          <a:prstGeom prst="rect">
            <a:avLst/>
          </a:prstGeom>
        </p:spPr>
      </p:pic>
    </p:spTree>
    <p:extLst>
      <p:ext uri="{BB962C8B-B14F-4D97-AF65-F5344CB8AC3E}">
        <p14:creationId xmlns:p14="http://schemas.microsoft.com/office/powerpoint/2010/main" val="3055852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4" name="Google Shape;314;p44"/>
          <p:cNvSpPr txBox="1">
            <a:spLocks noGrp="1"/>
          </p:cNvSpPr>
          <p:nvPr>
            <p:ph type="subTitle" idx="1"/>
          </p:nvPr>
        </p:nvSpPr>
        <p:spPr>
          <a:xfrm>
            <a:off x="3840450" y="2221945"/>
            <a:ext cx="4113900" cy="195238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Regular exercise is crucial for good health and fitness, which can be accomplished by going to a gym. However, it's important to keep in mind that improper execution of exercises can lead to injuries, some of which may go unnoticed.</a:t>
            </a:r>
          </a:p>
        </p:txBody>
      </p:sp>
      <p:pic>
        <p:nvPicPr>
          <p:cNvPr id="312" name="Google Shape;312;p44"/>
          <p:cNvPicPr preferRelativeResize="0"/>
          <p:nvPr/>
        </p:nvPicPr>
        <p:blipFill rotWithShape="1">
          <a:blip r:embed="rId3">
            <a:alphaModFix/>
          </a:blip>
          <a:srcRect t="219" b="228"/>
          <a:stretch/>
        </p:blipFill>
        <p:spPr>
          <a:xfrm>
            <a:off x="1415309" y="1171778"/>
            <a:ext cx="2101200" cy="3205200"/>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p:spPr>
      </p:pic>
      <p:sp>
        <p:nvSpPr>
          <p:cNvPr id="313" name="Google Shape;313;p44"/>
          <p:cNvSpPr txBox="1">
            <a:spLocks noGrp="1"/>
          </p:cNvSpPr>
          <p:nvPr>
            <p:ph type="title"/>
          </p:nvPr>
        </p:nvSpPr>
        <p:spPr>
          <a:xfrm>
            <a:off x="3840450" y="1523714"/>
            <a:ext cx="4113900" cy="6165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Problem statment</a:t>
            </a:r>
            <a:endParaRPr sz="3600" dirty="0"/>
          </a:p>
        </p:txBody>
      </p:sp>
      <p:grpSp>
        <p:nvGrpSpPr>
          <p:cNvPr id="315" name="Google Shape;315;p44"/>
          <p:cNvGrpSpPr/>
          <p:nvPr/>
        </p:nvGrpSpPr>
        <p:grpSpPr>
          <a:xfrm rot="359681">
            <a:off x="1122880" y="3505980"/>
            <a:ext cx="636833" cy="636833"/>
            <a:chOff x="948400" y="3927375"/>
            <a:chExt cx="779700" cy="779700"/>
          </a:xfrm>
        </p:grpSpPr>
        <p:sp>
          <p:nvSpPr>
            <p:cNvPr id="316" name="Google Shape;316;p44"/>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7" name="Google Shape;317;p44"/>
            <p:cNvSpPr/>
            <p:nvPr/>
          </p:nvSpPr>
          <p:spPr>
            <a:xfrm rot="-358708">
              <a:off x="1146755" y="4096092"/>
              <a:ext cx="383084" cy="442220"/>
            </a:xfrm>
            <a:prstGeom prst="star6">
              <a:avLst>
                <a:gd name="adj" fmla="val 15405"/>
                <a:gd name="hf" fmla="val 11547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2" name="Google Shape;263;p40">
            <a:extLst>
              <a:ext uri="{FF2B5EF4-FFF2-40B4-BE49-F238E27FC236}">
                <a16:creationId xmlns:a16="http://schemas.microsoft.com/office/drawing/2014/main" id="{5A755784-B362-3670-2973-F0E805B1A5C5}"/>
              </a:ext>
            </a:extLst>
          </p:cNvPr>
          <p:cNvGrpSpPr/>
          <p:nvPr/>
        </p:nvGrpSpPr>
        <p:grpSpPr>
          <a:xfrm rot="20357049">
            <a:off x="7417508" y="831129"/>
            <a:ext cx="691762" cy="681299"/>
            <a:chOff x="7420488" y="1089075"/>
            <a:chExt cx="437100" cy="437100"/>
          </a:xfrm>
        </p:grpSpPr>
        <p:sp>
          <p:nvSpPr>
            <p:cNvPr id="3" name="Google Shape;264;p40">
              <a:extLst>
                <a:ext uri="{FF2B5EF4-FFF2-40B4-BE49-F238E27FC236}">
                  <a16:creationId xmlns:a16="http://schemas.microsoft.com/office/drawing/2014/main" id="{F42BC363-3AAB-6ABF-6AD6-42BF1A0CB67A}"/>
                </a:ext>
              </a:extLst>
            </p:cNvPr>
            <p:cNvSpPr/>
            <p:nvPr/>
          </p:nvSpPr>
          <p:spPr>
            <a:xfrm>
              <a:off x="7420488" y="1089075"/>
              <a:ext cx="437100" cy="4371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65;p40">
              <a:extLst>
                <a:ext uri="{FF2B5EF4-FFF2-40B4-BE49-F238E27FC236}">
                  <a16:creationId xmlns:a16="http://schemas.microsoft.com/office/drawing/2014/main" id="{B017CB95-C5BC-C95E-C416-B22CFE57FEFB}"/>
                </a:ext>
              </a:extLst>
            </p:cNvPr>
            <p:cNvSpPr/>
            <p:nvPr/>
          </p:nvSpPr>
          <p:spPr>
            <a:xfrm>
              <a:off x="7493111" y="1152257"/>
              <a:ext cx="291900" cy="310800"/>
            </a:xfrm>
            <a:prstGeom prst="star10">
              <a:avLst>
                <a:gd name="adj" fmla="val 8672"/>
                <a:gd name="hf" fmla="val 105146"/>
              </a:avLst>
            </a:prstGeom>
            <a:solidFill>
              <a:schemeClr val="accent1">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extLst>
      <p:ext uri="{BB962C8B-B14F-4D97-AF65-F5344CB8AC3E}">
        <p14:creationId xmlns:p14="http://schemas.microsoft.com/office/powerpoint/2010/main" val="27116072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253579" y="2306821"/>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5" name="Picture 4">
            <a:extLst>
              <a:ext uri="{FF2B5EF4-FFF2-40B4-BE49-F238E27FC236}">
                <a16:creationId xmlns:a16="http://schemas.microsoft.com/office/drawing/2014/main" id="{9B0EC058-5A25-2D97-3245-C2DEE0C4D79A}"/>
              </a:ext>
            </a:extLst>
          </p:cNvPr>
          <p:cNvPicPr>
            <a:picLocks noChangeAspect="1"/>
          </p:cNvPicPr>
          <p:nvPr/>
        </p:nvPicPr>
        <p:blipFill>
          <a:blip r:embed="rId3"/>
          <a:stretch>
            <a:fillRect/>
          </a:stretch>
        </p:blipFill>
        <p:spPr>
          <a:xfrm>
            <a:off x="1109179" y="354226"/>
            <a:ext cx="6925642" cy="4134427"/>
          </a:xfrm>
          <a:prstGeom prst="rect">
            <a:avLst/>
          </a:prstGeom>
        </p:spPr>
      </p:pic>
    </p:spTree>
    <p:extLst>
      <p:ext uri="{BB962C8B-B14F-4D97-AF65-F5344CB8AC3E}">
        <p14:creationId xmlns:p14="http://schemas.microsoft.com/office/powerpoint/2010/main" val="2847633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3" name="Google Shape;303;p43"/>
          <p:cNvSpPr txBox="1">
            <a:spLocks noGrp="1"/>
          </p:cNvSpPr>
          <p:nvPr>
            <p:ph type="title"/>
          </p:nvPr>
        </p:nvSpPr>
        <p:spPr>
          <a:xfrm>
            <a:off x="859027" y="1198261"/>
            <a:ext cx="3602100" cy="6284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5400" dirty="0"/>
              <a:t>Methodology</a:t>
            </a:r>
            <a:r>
              <a:rPr lang="en" sz="5400" dirty="0"/>
              <a:t>!</a:t>
            </a:r>
            <a:endParaRPr sz="5400" dirty="0"/>
          </a:p>
        </p:txBody>
      </p:sp>
      <p:sp>
        <p:nvSpPr>
          <p:cNvPr id="304" name="Google Shape;304;p43"/>
          <p:cNvSpPr txBox="1">
            <a:spLocks noGrp="1"/>
          </p:cNvSpPr>
          <p:nvPr>
            <p:ph type="subTitle" idx="1"/>
          </p:nvPr>
        </p:nvSpPr>
        <p:spPr>
          <a:xfrm>
            <a:off x="872964" y="2004252"/>
            <a:ext cx="3699035" cy="2180749"/>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dirty="0"/>
              <a:t>The objective of this project is to create a suitable workout plan that includes three essential stages: feature extraction, angle calculation using the arctan2 method, and distance measurement using the Euclidean concept. Moreover, the user will receive an audio feedback, narrated by voice-over script, informing them of their performance.</a:t>
            </a:r>
          </a:p>
        </p:txBody>
      </p:sp>
      <p:grpSp>
        <p:nvGrpSpPr>
          <p:cNvPr id="7" name="Google Shape;315;p44">
            <a:extLst>
              <a:ext uri="{FF2B5EF4-FFF2-40B4-BE49-F238E27FC236}">
                <a16:creationId xmlns:a16="http://schemas.microsoft.com/office/drawing/2014/main" id="{6DAF051A-F093-1FB3-86E8-83566A21E727}"/>
              </a:ext>
            </a:extLst>
          </p:cNvPr>
          <p:cNvGrpSpPr/>
          <p:nvPr/>
        </p:nvGrpSpPr>
        <p:grpSpPr>
          <a:xfrm rot="359681">
            <a:off x="4495866" y="297482"/>
            <a:ext cx="629543" cy="583393"/>
            <a:chOff x="948400" y="3927375"/>
            <a:chExt cx="779700" cy="779700"/>
          </a:xfrm>
        </p:grpSpPr>
        <p:sp>
          <p:nvSpPr>
            <p:cNvPr id="8" name="Google Shape;316;p44">
              <a:extLst>
                <a:ext uri="{FF2B5EF4-FFF2-40B4-BE49-F238E27FC236}">
                  <a16:creationId xmlns:a16="http://schemas.microsoft.com/office/drawing/2014/main" id="{F18C305A-081B-EFF3-B346-7A43B1040DD7}"/>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17;p44">
              <a:extLst>
                <a:ext uri="{FF2B5EF4-FFF2-40B4-BE49-F238E27FC236}">
                  <a16:creationId xmlns:a16="http://schemas.microsoft.com/office/drawing/2014/main" id="{CDEA2897-41F6-02B1-547C-4FF4DA25C2B0}"/>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3" name="Picture 2">
            <a:extLst>
              <a:ext uri="{FF2B5EF4-FFF2-40B4-BE49-F238E27FC236}">
                <a16:creationId xmlns:a16="http://schemas.microsoft.com/office/drawing/2014/main" id="{379511F4-2BC4-2A76-598D-536B098A9B7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7390" b="95597" l="29070" r="68140">
                        <a14:foregroundMark x1="31163" y1="45597" x2="29302" y2="37421"/>
                        <a14:foregroundMark x1="29302" y1="37421" x2="36977" y2="22013"/>
                        <a14:foregroundMark x1="36977" y1="22013" x2="33721" y2="28931"/>
                        <a14:foregroundMark x1="33721" y1="28931" x2="33721" y2="31447"/>
                        <a14:foregroundMark x1="59535" y1="21541" x2="68140" y2="36164"/>
                        <a14:foregroundMark x1="68140" y1="36164" x2="68140" y2="44340"/>
                        <a14:foregroundMark x1="68140" y1="44340" x2="63953" y2="48270"/>
                        <a14:foregroundMark x1="45581" y1="15723" x2="41163" y2="8962"/>
                        <a14:foregroundMark x1="41163" y1="8962" x2="53256" y2="7547"/>
                        <a14:foregroundMark x1="53256" y1="7547" x2="51628" y2="14465"/>
                        <a14:foregroundMark x1="51628" y1="14465" x2="49535" y2="16667"/>
                        <a14:foregroundMark x1="38140" y1="83333" x2="39070" y2="94025"/>
                        <a14:foregroundMark x1="39070" y1="94025" x2="37674" y2="95597"/>
                      </a14:backgroundRemoval>
                    </a14:imgEffect>
                  </a14:imgLayer>
                </a14:imgProps>
              </a:ext>
              <a:ext uri="{28A0092B-C50C-407E-A947-70E740481C1C}">
                <a14:useLocalDpi xmlns:a14="http://schemas.microsoft.com/office/drawing/2010/main" val="0"/>
              </a:ext>
            </a:extLst>
          </a:blip>
          <a:srcRect l="25521" t="4644" r="29051" b="3229"/>
          <a:stretch/>
        </p:blipFill>
        <p:spPr bwMode="auto">
          <a:xfrm>
            <a:off x="5574308" y="373380"/>
            <a:ext cx="1375131" cy="411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76975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cxnSp>
        <p:nvCxnSpPr>
          <p:cNvPr id="338" name="Google Shape;338;p46"/>
          <p:cNvCxnSpPr>
            <a:cxnSpLocks/>
            <a:stCxn id="339" idx="2"/>
            <a:endCxn id="340" idx="0"/>
          </p:cNvCxnSpPr>
          <p:nvPr/>
        </p:nvCxnSpPr>
        <p:spPr>
          <a:xfrm rot="16200000" flipH="1">
            <a:off x="1422925" y="3337375"/>
            <a:ext cx="305000" cy="150"/>
          </a:xfrm>
          <a:prstGeom prst="bentConnector3">
            <a:avLst>
              <a:gd name="adj1" fmla="val 50000"/>
            </a:avLst>
          </a:prstGeom>
          <a:noFill/>
          <a:ln w="9525" cap="flat" cmpd="sng">
            <a:solidFill>
              <a:schemeClr val="dk1"/>
            </a:solidFill>
            <a:prstDash val="solid"/>
            <a:round/>
            <a:headEnd type="none" w="med" len="med"/>
            <a:tailEnd type="oval" w="med" len="med"/>
          </a:ln>
        </p:spPr>
      </p:cxnSp>
      <p:sp>
        <p:nvSpPr>
          <p:cNvPr id="341" name="Google Shape;341;p46"/>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USED TOOLS</a:t>
            </a:r>
            <a:endParaRPr dirty="0"/>
          </a:p>
        </p:txBody>
      </p:sp>
      <p:sp>
        <p:nvSpPr>
          <p:cNvPr id="342" name="Google Shape;342;p46"/>
          <p:cNvSpPr/>
          <p:nvPr/>
        </p:nvSpPr>
        <p:spPr>
          <a:xfrm>
            <a:off x="3296093" y="1305850"/>
            <a:ext cx="2346251" cy="613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Darker Grotesque"/>
                <a:ea typeface="Darker Grotesque"/>
                <a:cs typeface="Darker Grotesque"/>
                <a:sym typeface="Darker Grotesque"/>
              </a:rPr>
              <a:t>POSE ESTIMATION </a:t>
            </a:r>
            <a:endParaRPr sz="2000" dirty="0">
              <a:solidFill>
                <a:schemeClr val="dk1"/>
              </a:solidFill>
              <a:latin typeface="Darker Grotesque"/>
              <a:ea typeface="Darker Grotesque"/>
              <a:cs typeface="Darker Grotesque"/>
              <a:sym typeface="Darker Grotesque"/>
            </a:endParaRPr>
          </a:p>
        </p:txBody>
      </p:sp>
      <p:sp>
        <p:nvSpPr>
          <p:cNvPr id="339" name="Google Shape;339;p46"/>
          <p:cNvSpPr/>
          <p:nvPr/>
        </p:nvSpPr>
        <p:spPr>
          <a:xfrm>
            <a:off x="720950" y="2571750"/>
            <a:ext cx="1708800" cy="613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Darker Grotesque"/>
                <a:ea typeface="Darker Grotesque"/>
                <a:cs typeface="Darker Grotesque"/>
                <a:sym typeface="Darker Grotesque"/>
              </a:rPr>
              <a:t>Python</a:t>
            </a:r>
            <a:endParaRPr sz="2000" dirty="0">
              <a:solidFill>
                <a:schemeClr val="accent2"/>
              </a:solidFill>
              <a:latin typeface="Darker Grotesque"/>
              <a:ea typeface="Darker Grotesque"/>
              <a:cs typeface="Darker Grotesque"/>
              <a:sym typeface="Darker Grotesque"/>
            </a:endParaRPr>
          </a:p>
        </p:txBody>
      </p:sp>
      <p:sp>
        <p:nvSpPr>
          <p:cNvPr id="340" name="Google Shape;340;p46"/>
          <p:cNvSpPr txBox="1"/>
          <p:nvPr/>
        </p:nvSpPr>
        <p:spPr>
          <a:xfrm>
            <a:off x="721100" y="3489950"/>
            <a:ext cx="1708800" cy="99699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Darker Grotesque"/>
                <a:ea typeface="Darker Grotesque"/>
                <a:cs typeface="Darker Grotesque"/>
                <a:sym typeface="Darker Grotesque"/>
              </a:rPr>
              <a:t>I</a:t>
            </a:r>
            <a:r>
              <a:rPr lang="en" dirty="0">
                <a:solidFill>
                  <a:schemeClr val="dk1"/>
                </a:solidFill>
                <a:latin typeface="Darker Grotesque"/>
                <a:ea typeface="Darker Grotesque"/>
                <a:cs typeface="Darker Grotesque"/>
                <a:sym typeface="Darker Grotesque"/>
              </a:rPr>
              <a:t>s a </a:t>
            </a:r>
            <a:r>
              <a:rPr lang="en-US" dirty="0">
                <a:solidFill>
                  <a:schemeClr val="dk1"/>
                </a:solidFill>
                <a:latin typeface="Darker Grotesque"/>
                <a:ea typeface="Darker Grotesque"/>
                <a:cs typeface="Darker Grotesque"/>
                <a:sym typeface="Darker Grotesque"/>
              </a:rPr>
              <a:t>high-level</a:t>
            </a:r>
            <a:r>
              <a:rPr lang="en" dirty="0">
                <a:solidFill>
                  <a:schemeClr val="dk1"/>
                </a:solidFill>
                <a:latin typeface="Darker Grotesque"/>
                <a:ea typeface="Darker Grotesque"/>
                <a:cs typeface="Darker Grotesque"/>
                <a:sym typeface="Darker Grotesque"/>
              </a:rPr>
              <a:t> programing language, easy to learn, read and write.</a:t>
            </a:r>
            <a:endParaRPr dirty="0">
              <a:solidFill>
                <a:schemeClr val="dk1"/>
              </a:solidFill>
              <a:latin typeface="Darker Grotesque"/>
              <a:ea typeface="Darker Grotesque"/>
              <a:cs typeface="Darker Grotesque"/>
              <a:sym typeface="Darker Grotesque"/>
            </a:endParaRPr>
          </a:p>
        </p:txBody>
      </p:sp>
      <p:sp>
        <p:nvSpPr>
          <p:cNvPr id="344" name="Google Shape;344;p46"/>
          <p:cNvSpPr txBox="1"/>
          <p:nvPr/>
        </p:nvSpPr>
        <p:spPr>
          <a:xfrm>
            <a:off x="3614763" y="3505384"/>
            <a:ext cx="1708800" cy="981556"/>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dirty="0">
                <a:solidFill>
                  <a:schemeClr val="dk1"/>
                </a:solidFill>
                <a:latin typeface="Darker Grotesque"/>
                <a:ea typeface="Darker Grotesque"/>
                <a:cs typeface="Darker Grotesque"/>
                <a:sym typeface="Darker Grotesque"/>
              </a:rPr>
              <a:t>A</a:t>
            </a:r>
            <a:r>
              <a:rPr lang="en" dirty="0">
                <a:solidFill>
                  <a:schemeClr val="dk1"/>
                </a:solidFill>
                <a:latin typeface="Darker Grotesque"/>
                <a:ea typeface="Darker Grotesque"/>
                <a:cs typeface="Darker Grotesque"/>
                <a:sym typeface="Darker Grotesque"/>
              </a:rPr>
              <a:t>n object detection algorithim that uses PyTorch as its base for coding.</a:t>
            </a:r>
            <a:endParaRPr dirty="0">
              <a:solidFill>
                <a:schemeClr val="dk1"/>
              </a:solidFill>
              <a:latin typeface="Darker Grotesque"/>
              <a:ea typeface="Darker Grotesque"/>
              <a:cs typeface="Darker Grotesque"/>
              <a:sym typeface="Darker Grotesque"/>
            </a:endParaRPr>
          </a:p>
        </p:txBody>
      </p:sp>
      <p:sp>
        <p:nvSpPr>
          <p:cNvPr id="345" name="Google Shape;345;p46"/>
          <p:cNvSpPr txBox="1"/>
          <p:nvPr/>
        </p:nvSpPr>
        <p:spPr>
          <a:xfrm>
            <a:off x="6714100" y="3505384"/>
            <a:ext cx="1708800" cy="1031174"/>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latin typeface="Darker Grotesque"/>
                <a:ea typeface="Darker Grotesque"/>
                <a:cs typeface="Darker Grotesque"/>
                <a:sym typeface="Darker Grotesque"/>
              </a:rPr>
              <a:t>A large-scale object detection, segmentation and captioning dataset</a:t>
            </a:r>
            <a:endParaRPr dirty="0">
              <a:solidFill>
                <a:schemeClr val="dk1"/>
              </a:solidFill>
              <a:latin typeface="Darker Grotesque"/>
              <a:ea typeface="Darker Grotesque"/>
              <a:cs typeface="Darker Grotesque"/>
              <a:sym typeface="Darker Grotesque"/>
            </a:endParaRPr>
          </a:p>
        </p:txBody>
      </p:sp>
      <p:cxnSp>
        <p:nvCxnSpPr>
          <p:cNvPr id="348" name="Google Shape;348;p46"/>
          <p:cNvCxnSpPr>
            <a:cxnSpLocks/>
            <a:stCxn id="342" idx="2"/>
            <a:endCxn id="339" idx="0"/>
          </p:cNvCxnSpPr>
          <p:nvPr/>
        </p:nvCxnSpPr>
        <p:spPr>
          <a:xfrm rot="5400000">
            <a:off x="2695935" y="798466"/>
            <a:ext cx="652700" cy="2893869"/>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353" name="Google Shape;353;p46"/>
          <p:cNvSpPr/>
          <p:nvPr/>
        </p:nvSpPr>
        <p:spPr>
          <a:xfrm>
            <a:off x="3614818" y="2550465"/>
            <a:ext cx="1708800" cy="613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Darker Grotesque"/>
                <a:ea typeface="Darker Grotesque"/>
                <a:cs typeface="Darker Grotesque"/>
                <a:sym typeface="Darker Grotesque"/>
              </a:rPr>
              <a:t>YOLOv7</a:t>
            </a:r>
            <a:endParaRPr sz="2000" dirty="0">
              <a:solidFill>
                <a:schemeClr val="accent2"/>
              </a:solidFill>
              <a:latin typeface="Darker Grotesque"/>
              <a:ea typeface="Darker Grotesque"/>
              <a:cs typeface="Darker Grotesque"/>
              <a:sym typeface="Darker Grotesque"/>
            </a:endParaRPr>
          </a:p>
        </p:txBody>
      </p:sp>
      <p:sp>
        <p:nvSpPr>
          <p:cNvPr id="354" name="Google Shape;354;p46"/>
          <p:cNvSpPr/>
          <p:nvPr/>
        </p:nvSpPr>
        <p:spPr>
          <a:xfrm>
            <a:off x="6715100" y="2571750"/>
            <a:ext cx="1708800" cy="6132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solidFill>
                  <a:schemeClr val="dk1"/>
                </a:solidFill>
                <a:latin typeface="Darker Grotesque"/>
                <a:ea typeface="Darker Grotesque"/>
                <a:cs typeface="Darker Grotesque"/>
                <a:sym typeface="Darker Grotesque"/>
              </a:rPr>
              <a:t>COCO</a:t>
            </a:r>
            <a:endParaRPr sz="2000" dirty="0">
              <a:solidFill>
                <a:schemeClr val="accent3"/>
              </a:solidFill>
              <a:latin typeface="Darker Grotesque"/>
              <a:ea typeface="Darker Grotesque"/>
              <a:cs typeface="Darker Grotesque"/>
              <a:sym typeface="Darker Grotesque"/>
            </a:endParaRPr>
          </a:p>
        </p:txBody>
      </p:sp>
      <p:cxnSp>
        <p:nvCxnSpPr>
          <p:cNvPr id="355" name="Google Shape;355;p46"/>
          <p:cNvCxnSpPr>
            <a:cxnSpLocks/>
            <a:stCxn id="353" idx="2"/>
            <a:endCxn id="344" idx="0"/>
          </p:cNvCxnSpPr>
          <p:nvPr/>
        </p:nvCxnSpPr>
        <p:spPr>
          <a:xfrm rot="5400000">
            <a:off x="4298332" y="3334497"/>
            <a:ext cx="341719" cy="55"/>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56" name="Google Shape;356;p46"/>
          <p:cNvCxnSpPr>
            <a:cxnSpLocks/>
            <a:stCxn id="354" idx="2"/>
            <a:endCxn id="345" idx="0"/>
          </p:cNvCxnSpPr>
          <p:nvPr/>
        </p:nvCxnSpPr>
        <p:spPr>
          <a:xfrm rot="5400000">
            <a:off x="7408783" y="3344667"/>
            <a:ext cx="320434" cy="1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357" name="Google Shape;357;p46"/>
          <p:cNvCxnSpPr>
            <a:cxnSpLocks/>
            <a:stCxn id="342" idx="2"/>
            <a:endCxn id="353" idx="0"/>
          </p:cNvCxnSpPr>
          <p:nvPr/>
        </p:nvCxnSpPr>
        <p:spPr>
          <a:xfrm rot="5400000">
            <a:off x="4153512" y="2234757"/>
            <a:ext cx="631415" cy="1"/>
          </a:xfrm>
          <a:prstGeom prst="bentConnector3">
            <a:avLst>
              <a:gd name="adj1" fmla="val 50000"/>
            </a:avLst>
          </a:prstGeom>
          <a:noFill/>
          <a:ln w="9525" cap="flat" cmpd="sng">
            <a:solidFill>
              <a:schemeClr val="dk1"/>
            </a:solidFill>
            <a:prstDash val="solid"/>
            <a:round/>
            <a:headEnd type="none" w="med" len="med"/>
            <a:tailEnd type="none" w="med" len="med"/>
          </a:ln>
        </p:spPr>
      </p:cxnSp>
      <p:cxnSp>
        <p:nvCxnSpPr>
          <p:cNvPr id="358" name="Google Shape;358;p46"/>
          <p:cNvCxnSpPr>
            <a:cxnSpLocks/>
            <a:stCxn id="342" idx="2"/>
            <a:endCxn id="354" idx="0"/>
          </p:cNvCxnSpPr>
          <p:nvPr/>
        </p:nvCxnSpPr>
        <p:spPr>
          <a:xfrm rot="16200000" flipH="1">
            <a:off x="5693009" y="695259"/>
            <a:ext cx="652700" cy="3100281"/>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5668528" y="3663317"/>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7" name="Google Shape;315;p44">
            <a:extLst>
              <a:ext uri="{FF2B5EF4-FFF2-40B4-BE49-F238E27FC236}">
                <a16:creationId xmlns:a16="http://schemas.microsoft.com/office/drawing/2014/main" id="{6DAF051A-F093-1FB3-86E8-83566A21E727}"/>
              </a:ext>
            </a:extLst>
          </p:cNvPr>
          <p:cNvGrpSpPr/>
          <p:nvPr/>
        </p:nvGrpSpPr>
        <p:grpSpPr>
          <a:xfrm rot="359681">
            <a:off x="606707" y="843747"/>
            <a:ext cx="629543" cy="583393"/>
            <a:chOff x="948400" y="3927375"/>
            <a:chExt cx="779700" cy="779700"/>
          </a:xfrm>
        </p:grpSpPr>
        <p:sp>
          <p:nvSpPr>
            <p:cNvPr id="8" name="Google Shape;316;p44">
              <a:extLst>
                <a:ext uri="{FF2B5EF4-FFF2-40B4-BE49-F238E27FC236}">
                  <a16:creationId xmlns:a16="http://schemas.microsoft.com/office/drawing/2014/main" id="{F18C305A-081B-EFF3-B346-7A43B1040DD7}"/>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17;p44">
              <a:extLst>
                <a:ext uri="{FF2B5EF4-FFF2-40B4-BE49-F238E27FC236}">
                  <a16:creationId xmlns:a16="http://schemas.microsoft.com/office/drawing/2014/main" id="{CDEA2897-41F6-02B1-547C-4FF4DA25C2B0}"/>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1" name="Picture 10">
            <a:extLst>
              <a:ext uri="{FF2B5EF4-FFF2-40B4-BE49-F238E27FC236}">
                <a16:creationId xmlns:a16="http://schemas.microsoft.com/office/drawing/2014/main" id="{F09458AA-E04D-156D-5603-E86B5D346500}"/>
              </a:ext>
            </a:extLst>
          </p:cNvPr>
          <p:cNvPicPr>
            <a:picLocks noChangeAspect="1"/>
          </p:cNvPicPr>
          <p:nvPr/>
        </p:nvPicPr>
        <p:blipFill>
          <a:blip r:embed="rId3"/>
          <a:stretch>
            <a:fillRect/>
          </a:stretch>
        </p:blipFill>
        <p:spPr>
          <a:xfrm>
            <a:off x="577964" y="1743064"/>
            <a:ext cx="8156021" cy="2587968"/>
          </a:xfrm>
          <a:prstGeom prst="rect">
            <a:avLst/>
          </a:prstGeom>
        </p:spPr>
      </p:pic>
      <p:sp>
        <p:nvSpPr>
          <p:cNvPr id="12" name="Google Shape;303;p43">
            <a:extLst>
              <a:ext uri="{FF2B5EF4-FFF2-40B4-BE49-F238E27FC236}">
                <a16:creationId xmlns:a16="http://schemas.microsoft.com/office/drawing/2014/main" id="{1930EC91-5D1D-2952-E75E-A5793FFE2DBC}"/>
              </a:ext>
            </a:extLst>
          </p:cNvPr>
          <p:cNvSpPr txBox="1">
            <a:spLocks noGrp="1"/>
          </p:cNvSpPr>
          <p:nvPr>
            <p:ph type="title"/>
          </p:nvPr>
        </p:nvSpPr>
        <p:spPr>
          <a:xfrm>
            <a:off x="1264993" y="830000"/>
            <a:ext cx="7156817" cy="6284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t>Classification of 2D and 3D Human Pose Estimations</a:t>
            </a:r>
            <a:endParaRPr sz="2800" dirty="0"/>
          </a:p>
        </p:txBody>
      </p:sp>
    </p:spTree>
    <p:extLst>
      <p:ext uri="{BB962C8B-B14F-4D97-AF65-F5344CB8AC3E}">
        <p14:creationId xmlns:p14="http://schemas.microsoft.com/office/powerpoint/2010/main" val="38225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RELATED WORK</a:t>
            </a:r>
            <a:endParaRPr dirty="0"/>
          </a:p>
        </p:txBody>
      </p:sp>
      <p:sp>
        <p:nvSpPr>
          <p:cNvPr id="364" name="Google Shape;364;p47"/>
          <p:cNvSpPr txBox="1">
            <a:spLocks noGrp="1"/>
          </p:cNvSpPr>
          <p:nvPr>
            <p:ph type="title" idx="2"/>
          </p:nvPr>
        </p:nvSpPr>
        <p:spPr>
          <a:xfrm>
            <a:off x="937626" y="2542258"/>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MOTION TRACKING</a:t>
            </a:r>
            <a:endParaRPr dirty="0"/>
          </a:p>
        </p:txBody>
      </p:sp>
      <p:sp>
        <p:nvSpPr>
          <p:cNvPr id="365" name="Google Shape;365;p47"/>
          <p:cNvSpPr txBox="1">
            <a:spLocks noGrp="1"/>
          </p:cNvSpPr>
          <p:nvPr>
            <p:ph type="subTitle" idx="1"/>
          </p:nvPr>
        </p:nvSpPr>
        <p:spPr>
          <a:xfrm>
            <a:off x="937651" y="3069946"/>
            <a:ext cx="2175300" cy="13035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utilizes 3D HPE to monitor the movement of the human players and convert it, to display digitally in the game world.</a:t>
            </a:r>
          </a:p>
        </p:txBody>
      </p:sp>
      <p:sp>
        <p:nvSpPr>
          <p:cNvPr id="366" name="Google Shape;366;p47"/>
          <p:cNvSpPr txBox="1">
            <a:spLocks noGrp="1"/>
          </p:cNvSpPr>
          <p:nvPr>
            <p:ph type="title" idx="3"/>
          </p:nvPr>
        </p:nvSpPr>
        <p:spPr>
          <a:xfrm>
            <a:off x="3484363" y="2655246"/>
            <a:ext cx="2175300" cy="362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800" dirty="0"/>
              <a:t>YOGA POSES TRAINER</a:t>
            </a:r>
            <a:endParaRPr sz="1800" dirty="0"/>
          </a:p>
        </p:txBody>
      </p:sp>
      <p:sp>
        <p:nvSpPr>
          <p:cNvPr id="367" name="Google Shape;367;p47"/>
          <p:cNvSpPr txBox="1">
            <a:spLocks noGrp="1"/>
          </p:cNvSpPr>
          <p:nvPr>
            <p:ph type="subTitle" idx="4"/>
          </p:nvPr>
        </p:nvSpPr>
        <p:spPr>
          <a:xfrm>
            <a:off x="3484363" y="3069946"/>
            <a:ext cx="2175300" cy="112637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An AI-based technology assists in </a:t>
            </a:r>
            <a:r>
              <a:rPr lang="en-US" dirty="0"/>
              <a:t>recognizing</a:t>
            </a:r>
            <a:r>
              <a:rPr lang="en" dirty="0"/>
              <a:t> yoga poses and offer users feedback or recommendations.</a:t>
            </a:r>
            <a:endParaRPr dirty="0"/>
          </a:p>
        </p:txBody>
      </p:sp>
      <p:sp>
        <p:nvSpPr>
          <p:cNvPr id="368" name="Google Shape;368;p47"/>
          <p:cNvSpPr txBox="1">
            <a:spLocks noGrp="1"/>
          </p:cNvSpPr>
          <p:nvPr>
            <p:ph type="title" idx="5"/>
          </p:nvPr>
        </p:nvSpPr>
        <p:spPr>
          <a:xfrm>
            <a:off x="6031049" y="2612113"/>
            <a:ext cx="2175300" cy="527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dirty="0"/>
              <a:t>HUMAN POSE ESTIMATION</a:t>
            </a:r>
            <a:endParaRPr sz="1600" dirty="0"/>
          </a:p>
        </p:txBody>
      </p:sp>
      <p:sp>
        <p:nvSpPr>
          <p:cNvPr id="369" name="Google Shape;369;p47"/>
          <p:cNvSpPr txBox="1">
            <a:spLocks noGrp="1"/>
          </p:cNvSpPr>
          <p:nvPr>
            <p:ph type="subTitle" idx="6"/>
          </p:nvPr>
        </p:nvSpPr>
        <p:spPr>
          <a:xfrm>
            <a:off x="6031074" y="3069946"/>
            <a:ext cx="2175300" cy="104839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dirty="0"/>
              <a:t>Many papers have discussed the </a:t>
            </a:r>
            <a:r>
              <a:rPr lang="en-US" dirty="0"/>
              <a:t>differences</a:t>
            </a:r>
            <a:r>
              <a:rPr lang="en" dirty="0"/>
              <a:t> between diff</a:t>
            </a:r>
            <a:r>
              <a:rPr lang="en-US" dirty="0"/>
              <a:t>e</a:t>
            </a:r>
            <a:r>
              <a:rPr lang="en" dirty="0"/>
              <a:t>rent body modeling which are kinematic, Planer Volumetric.</a:t>
            </a:r>
            <a:endParaRPr dirty="0"/>
          </a:p>
        </p:txBody>
      </p:sp>
      <p:grpSp>
        <p:nvGrpSpPr>
          <p:cNvPr id="2" name="Google Shape;11140;p87">
            <a:extLst>
              <a:ext uri="{FF2B5EF4-FFF2-40B4-BE49-F238E27FC236}">
                <a16:creationId xmlns:a16="http://schemas.microsoft.com/office/drawing/2014/main" id="{3EE479CC-A22B-3345-3633-2DA35F65CD0C}"/>
              </a:ext>
            </a:extLst>
          </p:cNvPr>
          <p:cNvGrpSpPr/>
          <p:nvPr/>
        </p:nvGrpSpPr>
        <p:grpSpPr>
          <a:xfrm>
            <a:off x="1643759" y="1936959"/>
            <a:ext cx="574541" cy="572700"/>
            <a:chOff x="-1333200" y="2770450"/>
            <a:chExt cx="291450" cy="292225"/>
          </a:xfrm>
        </p:grpSpPr>
        <p:sp>
          <p:nvSpPr>
            <p:cNvPr id="3" name="Google Shape;11141;p87">
              <a:extLst>
                <a:ext uri="{FF2B5EF4-FFF2-40B4-BE49-F238E27FC236}">
                  <a16:creationId xmlns:a16="http://schemas.microsoft.com/office/drawing/2014/main" id="{2A262194-EBCD-6BA6-BBEF-DF1BDBFF7FC0}"/>
                </a:ext>
              </a:extLst>
            </p:cNvPr>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142;p87">
              <a:extLst>
                <a:ext uri="{FF2B5EF4-FFF2-40B4-BE49-F238E27FC236}">
                  <a16:creationId xmlns:a16="http://schemas.microsoft.com/office/drawing/2014/main" id="{FA123FB7-1355-C7E4-8073-D71C83C5D85E}"/>
                </a:ext>
              </a:extLst>
            </p:cNvPr>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 name="Google Shape;315;p44">
            <a:extLst>
              <a:ext uri="{FF2B5EF4-FFF2-40B4-BE49-F238E27FC236}">
                <a16:creationId xmlns:a16="http://schemas.microsoft.com/office/drawing/2014/main" id="{C9618915-67A9-70BB-BB73-7565E1A3C0AA}"/>
              </a:ext>
            </a:extLst>
          </p:cNvPr>
          <p:cNvGrpSpPr/>
          <p:nvPr/>
        </p:nvGrpSpPr>
        <p:grpSpPr>
          <a:xfrm rot="359681">
            <a:off x="2543515" y="625116"/>
            <a:ext cx="543227" cy="529858"/>
            <a:chOff x="948400" y="3927375"/>
            <a:chExt cx="779700" cy="779700"/>
          </a:xfrm>
        </p:grpSpPr>
        <p:sp>
          <p:nvSpPr>
            <p:cNvPr id="6" name="Google Shape;316;p44">
              <a:extLst>
                <a:ext uri="{FF2B5EF4-FFF2-40B4-BE49-F238E27FC236}">
                  <a16:creationId xmlns:a16="http://schemas.microsoft.com/office/drawing/2014/main" id="{6EF49C26-8A9F-0F39-273D-F68D85F83753}"/>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317;p44">
              <a:extLst>
                <a:ext uri="{FF2B5EF4-FFF2-40B4-BE49-F238E27FC236}">
                  <a16:creationId xmlns:a16="http://schemas.microsoft.com/office/drawing/2014/main" id="{94F45055-81DC-2AC3-5A06-5680CE967F88}"/>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8" name="Google Shape;10041;p83">
            <a:extLst>
              <a:ext uri="{FF2B5EF4-FFF2-40B4-BE49-F238E27FC236}">
                <a16:creationId xmlns:a16="http://schemas.microsoft.com/office/drawing/2014/main" id="{C20B77D4-54A3-A6B5-ED91-A9A5CAC78628}"/>
              </a:ext>
            </a:extLst>
          </p:cNvPr>
          <p:cNvGrpSpPr/>
          <p:nvPr/>
        </p:nvGrpSpPr>
        <p:grpSpPr>
          <a:xfrm>
            <a:off x="6849035" y="1915556"/>
            <a:ext cx="574540" cy="572699"/>
            <a:chOff x="2139425" y="2682250"/>
            <a:chExt cx="298550" cy="296150"/>
          </a:xfrm>
          <a:solidFill>
            <a:schemeClr val="tx2"/>
          </a:solidFill>
        </p:grpSpPr>
        <p:sp>
          <p:nvSpPr>
            <p:cNvPr id="9" name="Google Shape;10042;p83">
              <a:extLst>
                <a:ext uri="{FF2B5EF4-FFF2-40B4-BE49-F238E27FC236}">
                  <a16:creationId xmlns:a16="http://schemas.microsoft.com/office/drawing/2014/main" id="{F9278ABE-7E8D-B786-9568-583E24A85BA1}"/>
                </a:ext>
              </a:extLst>
            </p:cNvPr>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0043;p83">
              <a:extLst>
                <a:ext uri="{FF2B5EF4-FFF2-40B4-BE49-F238E27FC236}">
                  <a16:creationId xmlns:a16="http://schemas.microsoft.com/office/drawing/2014/main" id="{6C158012-DD77-9F5D-6BEE-4C515CEE9424}"/>
                </a:ext>
              </a:extLst>
            </p:cNvPr>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0044;p83">
              <a:extLst>
                <a:ext uri="{FF2B5EF4-FFF2-40B4-BE49-F238E27FC236}">
                  <a16:creationId xmlns:a16="http://schemas.microsoft.com/office/drawing/2014/main" id="{B120D0FC-C2F4-6F52-2F09-D410139F4FDC}"/>
                </a:ext>
              </a:extLst>
            </p:cNvPr>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0045;p83">
              <a:extLst>
                <a:ext uri="{FF2B5EF4-FFF2-40B4-BE49-F238E27FC236}">
                  <a16:creationId xmlns:a16="http://schemas.microsoft.com/office/drawing/2014/main" id="{510395BE-84BB-4D41-00CE-AE1FA3E92896}"/>
                </a:ext>
              </a:extLst>
            </p:cNvPr>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8" name="Google Shape;736;p62">
            <a:extLst>
              <a:ext uri="{FF2B5EF4-FFF2-40B4-BE49-F238E27FC236}">
                <a16:creationId xmlns:a16="http://schemas.microsoft.com/office/drawing/2014/main" id="{393092BF-F7B8-0F2F-AC6A-2525126376A7}"/>
              </a:ext>
            </a:extLst>
          </p:cNvPr>
          <p:cNvGrpSpPr/>
          <p:nvPr/>
        </p:nvGrpSpPr>
        <p:grpSpPr>
          <a:xfrm>
            <a:off x="4284729" y="1915555"/>
            <a:ext cx="574541" cy="572699"/>
            <a:chOff x="929081" y="2304000"/>
            <a:chExt cx="474600" cy="474600"/>
          </a:xfrm>
        </p:grpSpPr>
        <p:sp>
          <p:nvSpPr>
            <p:cNvPr id="19" name="Google Shape;737;p62">
              <a:extLst>
                <a:ext uri="{FF2B5EF4-FFF2-40B4-BE49-F238E27FC236}">
                  <a16:creationId xmlns:a16="http://schemas.microsoft.com/office/drawing/2014/main" id="{EACEB368-6715-7878-8C1C-21E480495CF5}"/>
                </a:ext>
              </a:extLst>
            </p:cNvPr>
            <p:cNvSpPr/>
            <p:nvPr/>
          </p:nvSpPr>
          <p:spPr>
            <a:xfrm>
              <a:off x="979868" y="2355113"/>
              <a:ext cx="373024" cy="372378"/>
            </a:xfrm>
            <a:custGeom>
              <a:avLst/>
              <a:gdLst/>
              <a:ahLst/>
              <a:cxnLst/>
              <a:rect l="l" t="t" r="r" b="b"/>
              <a:pathLst>
                <a:path w="17908" h="17877" extrusionOk="0">
                  <a:moveTo>
                    <a:pt x="12800" y="1084"/>
                  </a:moveTo>
                  <a:cubicBezTo>
                    <a:pt x="12835" y="1096"/>
                    <a:pt x="12895" y="1132"/>
                    <a:pt x="12919" y="1156"/>
                  </a:cubicBezTo>
                  <a:lnTo>
                    <a:pt x="16764" y="4990"/>
                  </a:lnTo>
                  <a:cubicBezTo>
                    <a:pt x="16812" y="5037"/>
                    <a:pt x="16836" y="5132"/>
                    <a:pt x="16824" y="5192"/>
                  </a:cubicBezTo>
                  <a:cubicBezTo>
                    <a:pt x="16753" y="5668"/>
                    <a:pt x="16669" y="6121"/>
                    <a:pt x="16598" y="6597"/>
                  </a:cubicBezTo>
                  <a:cubicBezTo>
                    <a:pt x="16586" y="6680"/>
                    <a:pt x="16538" y="6752"/>
                    <a:pt x="16491" y="6799"/>
                  </a:cubicBezTo>
                  <a:cubicBezTo>
                    <a:pt x="16026" y="7276"/>
                    <a:pt x="15574" y="7728"/>
                    <a:pt x="15098" y="8192"/>
                  </a:cubicBezTo>
                  <a:cubicBezTo>
                    <a:pt x="15038" y="8252"/>
                    <a:pt x="14943" y="8300"/>
                    <a:pt x="14859" y="8311"/>
                  </a:cubicBezTo>
                  <a:cubicBezTo>
                    <a:pt x="14407" y="8407"/>
                    <a:pt x="13966" y="8466"/>
                    <a:pt x="13514" y="8538"/>
                  </a:cubicBezTo>
                  <a:cubicBezTo>
                    <a:pt x="13495" y="8540"/>
                    <a:pt x="13477" y="8541"/>
                    <a:pt x="13460" y="8541"/>
                  </a:cubicBezTo>
                  <a:cubicBezTo>
                    <a:pt x="13372" y="8541"/>
                    <a:pt x="13312" y="8514"/>
                    <a:pt x="13252" y="8454"/>
                  </a:cubicBezTo>
                  <a:cubicBezTo>
                    <a:pt x="12002" y="7180"/>
                    <a:pt x="10740" y="5918"/>
                    <a:pt x="9466" y="4668"/>
                  </a:cubicBezTo>
                  <a:cubicBezTo>
                    <a:pt x="9383" y="4573"/>
                    <a:pt x="9371" y="4501"/>
                    <a:pt x="9383" y="4394"/>
                  </a:cubicBezTo>
                  <a:cubicBezTo>
                    <a:pt x="9454" y="3954"/>
                    <a:pt x="9525" y="3525"/>
                    <a:pt x="9609" y="3073"/>
                  </a:cubicBezTo>
                  <a:cubicBezTo>
                    <a:pt x="9621" y="2966"/>
                    <a:pt x="9680" y="2846"/>
                    <a:pt x="9752" y="2775"/>
                  </a:cubicBezTo>
                  <a:cubicBezTo>
                    <a:pt x="10204" y="2311"/>
                    <a:pt x="10645" y="1882"/>
                    <a:pt x="11097" y="1442"/>
                  </a:cubicBezTo>
                  <a:cubicBezTo>
                    <a:pt x="11133" y="1394"/>
                    <a:pt x="11180" y="1346"/>
                    <a:pt x="11240" y="1334"/>
                  </a:cubicBezTo>
                  <a:cubicBezTo>
                    <a:pt x="11752" y="1251"/>
                    <a:pt x="12264" y="1168"/>
                    <a:pt x="12800" y="1084"/>
                  </a:cubicBezTo>
                  <a:close/>
                  <a:moveTo>
                    <a:pt x="9960" y="6758"/>
                  </a:moveTo>
                  <a:cubicBezTo>
                    <a:pt x="10103" y="6758"/>
                    <a:pt x="10225" y="6838"/>
                    <a:pt x="10347" y="6990"/>
                  </a:cubicBezTo>
                  <a:cubicBezTo>
                    <a:pt x="10573" y="7252"/>
                    <a:pt x="10835" y="7502"/>
                    <a:pt x="11097" y="7752"/>
                  </a:cubicBezTo>
                  <a:cubicBezTo>
                    <a:pt x="11168" y="7811"/>
                    <a:pt x="11180" y="7871"/>
                    <a:pt x="11133" y="7954"/>
                  </a:cubicBezTo>
                  <a:cubicBezTo>
                    <a:pt x="11133" y="7966"/>
                    <a:pt x="11121" y="7966"/>
                    <a:pt x="11121" y="7990"/>
                  </a:cubicBezTo>
                  <a:cubicBezTo>
                    <a:pt x="11038" y="8442"/>
                    <a:pt x="10776" y="8788"/>
                    <a:pt x="10442" y="9097"/>
                  </a:cubicBezTo>
                  <a:cubicBezTo>
                    <a:pt x="9883" y="9621"/>
                    <a:pt x="9371" y="10157"/>
                    <a:pt x="8847" y="10693"/>
                  </a:cubicBezTo>
                  <a:cubicBezTo>
                    <a:pt x="8692" y="10847"/>
                    <a:pt x="8549" y="10955"/>
                    <a:pt x="8335" y="11002"/>
                  </a:cubicBezTo>
                  <a:cubicBezTo>
                    <a:pt x="8192" y="11050"/>
                    <a:pt x="8037" y="11109"/>
                    <a:pt x="7859" y="11169"/>
                  </a:cubicBezTo>
                  <a:cubicBezTo>
                    <a:pt x="7835" y="11157"/>
                    <a:pt x="7799" y="11133"/>
                    <a:pt x="7775" y="11098"/>
                  </a:cubicBezTo>
                  <a:cubicBezTo>
                    <a:pt x="7442" y="10776"/>
                    <a:pt x="7120" y="10455"/>
                    <a:pt x="6811" y="10133"/>
                  </a:cubicBezTo>
                  <a:cubicBezTo>
                    <a:pt x="6763" y="10085"/>
                    <a:pt x="6751" y="10002"/>
                    <a:pt x="6763" y="9955"/>
                  </a:cubicBezTo>
                  <a:cubicBezTo>
                    <a:pt x="6823" y="9740"/>
                    <a:pt x="6894" y="9538"/>
                    <a:pt x="6966" y="9347"/>
                  </a:cubicBezTo>
                  <a:cubicBezTo>
                    <a:pt x="7001" y="9276"/>
                    <a:pt x="7049" y="9216"/>
                    <a:pt x="7085" y="9181"/>
                  </a:cubicBezTo>
                  <a:cubicBezTo>
                    <a:pt x="7787" y="8478"/>
                    <a:pt x="8478" y="7776"/>
                    <a:pt x="9192" y="7097"/>
                  </a:cubicBezTo>
                  <a:cubicBezTo>
                    <a:pt x="9323" y="6966"/>
                    <a:pt x="9525" y="6930"/>
                    <a:pt x="9692" y="6835"/>
                  </a:cubicBezTo>
                  <a:cubicBezTo>
                    <a:pt x="9791" y="6784"/>
                    <a:pt x="9879" y="6758"/>
                    <a:pt x="9960" y="6758"/>
                  </a:cubicBezTo>
                  <a:close/>
                  <a:moveTo>
                    <a:pt x="4447" y="9368"/>
                  </a:moveTo>
                  <a:cubicBezTo>
                    <a:pt x="4535" y="9368"/>
                    <a:pt x="4596" y="9396"/>
                    <a:pt x="4656" y="9466"/>
                  </a:cubicBezTo>
                  <a:lnTo>
                    <a:pt x="8442" y="13241"/>
                  </a:lnTo>
                  <a:cubicBezTo>
                    <a:pt x="8490" y="13300"/>
                    <a:pt x="8513" y="13360"/>
                    <a:pt x="8549" y="13384"/>
                  </a:cubicBezTo>
                  <a:cubicBezTo>
                    <a:pt x="8454" y="13931"/>
                    <a:pt x="8382" y="14431"/>
                    <a:pt x="8275" y="14908"/>
                  </a:cubicBezTo>
                  <a:cubicBezTo>
                    <a:pt x="8275" y="14955"/>
                    <a:pt x="8240" y="14991"/>
                    <a:pt x="8192" y="15038"/>
                  </a:cubicBezTo>
                  <a:lnTo>
                    <a:pt x="6811" y="16420"/>
                  </a:lnTo>
                  <a:cubicBezTo>
                    <a:pt x="6751" y="16491"/>
                    <a:pt x="6656" y="16527"/>
                    <a:pt x="6585" y="16539"/>
                  </a:cubicBezTo>
                  <a:cubicBezTo>
                    <a:pt x="6120" y="16634"/>
                    <a:pt x="5656" y="16705"/>
                    <a:pt x="5203" y="16765"/>
                  </a:cubicBezTo>
                  <a:cubicBezTo>
                    <a:pt x="5186" y="16770"/>
                    <a:pt x="5167" y="16772"/>
                    <a:pt x="5149" y="16772"/>
                  </a:cubicBezTo>
                  <a:cubicBezTo>
                    <a:pt x="5081" y="16772"/>
                    <a:pt x="5012" y="16740"/>
                    <a:pt x="4965" y="16693"/>
                  </a:cubicBezTo>
                  <a:cubicBezTo>
                    <a:pt x="3691" y="15443"/>
                    <a:pt x="2429" y="14181"/>
                    <a:pt x="1167" y="12919"/>
                  </a:cubicBezTo>
                  <a:cubicBezTo>
                    <a:pt x="1120" y="12848"/>
                    <a:pt x="1072" y="12752"/>
                    <a:pt x="1096" y="12669"/>
                  </a:cubicBezTo>
                  <a:cubicBezTo>
                    <a:pt x="1155" y="12229"/>
                    <a:pt x="1227" y="11764"/>
                    <a:pt x="1298" y="11324"/>
                  </a:cubicBezTo>
                  <a:cubicBezTo>
                    <a:pt x="1310" y="11228"/>
                    <a:pt x="1370" y="11121"/>
                    <a:pt x="1429" y="11062"/>
                  </a:cubicBezTo>
                  <a:cubicBezTo>
                    <a:pt x="1882" y="10621"/>
                    <a:pt x="2322" y="10169"/>
                    <a:pt x="2775" y="9740"/>
                  </a:cubicBezTo>
                  <a:cubicBezTo>
                    <a:pt x="2846" y="9669"/>
                    <a:pt x="2965" y="9609"/>
                    <a:pt x="3072" y="9597"/>
                  </a:cubicBezTo>
                  <a:cubicBezTo>
                    <a:pt x="3501" y="9502"/>
                    <a:pt x="3953" y="9443"/>
                    <a:pt x="4394" y="9371"/>
                  </a:cubicBezTo>
                  <a:cubicBezTo>
                    <a:pt x="4413" y="9369"/>
                    <a:pt x="4430" y="9368"/>
                    <a:pt x="4447" y="9368"/>
                  </a:cubicBezTo>
                  <a:close/>
                  <a:moveTo>
                    <a:pt x="12859" y="1"/>
                  </a:moveTo>
                  <a:cubicBezTo>
                    <a:pt x="12847" y="13"/>
                    <a:pt x="12812" y="25"/>
                    <a:pt x="12800" y="25"/>
                  </a:cubicBezTo>
                  <a:cubicBezTo>
                    <a:pt x="12192" y="132"/>
                    <a:pt x="11585" y="203"/>
                    <a:pt x="10966" y="322"/>
                  </a:cubicBezTo>
                  <a:cubicBezTo>
                    <a:pt x="10811" y="358"/>
                    <a:pt x="10633" y="430"/>
                    <a:pt x="10514" y="549"/>
                  </a:cubicBezTo>
                  <a:cubicBezTo>
                    <a:pt x="9930" y="1096"/>
                    <a:pt x="9359" y="1668"/>
                    <a:pt x="8811" y="2227"/>
                  </a:cubicBezTo>
                  <a:cubicBezTo>
                    <a:pt x="8704" y="2335"/>
                    <a:pt x="8632" y="2477"/>
                    <a:pt x="8609" y="2632"/>
                  </a:cubicBezTo>
                  <a:cubicBezTo>
                    <a:pt x="8501" y="3251"/>
                    <a:pt x="8430" y="3882"/>
                    <a:pt x="8311" y="4490"/>
                  </a:cubicBezTo>
                  <a:cubicBezTo>
                    <a:pt x="8263" y="4775"/>
                    <a:pt x="8335" y="5002"/>
                    <a:pt x="8549" y="5192"/>
                  </a:cubicBezTo>
                  <a:cubicBezTo>
                    <a:pt x="8787" y="5418"/>
                    <a:pt x="9002" y="5656"/>
                    <a:pt x="9240" y="5894"/>
                  </a:cubicBezTo>
                  <a:cubicBezTo>
                    <a:pt x="9168" y="5918"/>
                    <a:pt x="9121" y="5954"/>
                    <a:pt x="9085" y="5966"/>
                  </a:cubicBezTo>
                  <a:cubicBezTo>
                    <a:pt x="8811" y="6025"/>
                    <a:pt x="8621" y="6168"/>
                    <a:pt x="8430" y="6371"/>
                  </a:cubicBezTo>
                  <a:cubicBezTo>
                    <a:pt x="7787" y="7026"/>
                    <a:pt x="7132" y="7669"/>
                    <a:pt x="6477" y="8311"/>
                  </a:cubicBezTo>
                  <a:cubicBezTo>
                    <a:pt x="6227" y="8550"/>
                    <a:pt x="6013" y="8800"/>
                    <a:pt x="5942" y="9145"/>
                  </a:cubicBezTo>
                  <a:cubicBezTo>
                    <a:pt x="5930" y="9181"/>
                    <a:pt x="5906" y="9193"/>
                    <a:pt x="5882" y="9240"/>
                  </a:cubicBezTo>
                  <a:cubicBezTo>
                    <a:pt x="5608" y="8966"/>
                    <a:pt x="5370" y="8716"/>
                    <a:pt x="5120" y="8466"/>
                  </a:cubicBezTo>
                  <a:cubicBezTo>
                    <a:pt x="5010" y="8356"/>
                    <a:pt x="4866" y="8279"/>
                    <a:pt x="4709" y="8279"/>
                  </a:cubicBezTo>
                  <a:cubicBezTo>
                    <a:pt x="4680" y="8279"/>
                    <a:pt x="4650" y="8282"/>
                    <a:pt x="4620" y="8288"/>
                  </a:cubicBezTo>
                  <a:cubicBezTo>
                    <a:pt x="3965" y="8395"/>
                    <a:pt x="3287" y="8478"/>
                    <a:pt x="2632" y="8597"/>
                  </a:cubicBezTo>
                  <a:cubicBezTo>
                    <a:pt x="2501" y="8633"/>
                    <a:pt x="2334" y="8704"/>
                    <a:pt x="2239" y="8812"/>
                  </a:cubicBezTo>
                  <a:cubicBezTo>
                    <a:pt x="1655" y="9371"/>
                    <a:pt x="1084" y="9943"/>
                    <a:pt x="536" y="10502"/>
                  </a:cubicBezTo>
                  <a:cubicBezTo>
                    <a:pt x="429" y="10609"/>
                    <a:pt x="358" y="10752"/>
                    <a:pt x="334" y="10907"/>
                  </a:cubicBezTo>
                  <a:cubicBezTo>
                    <a:pt x="274" y="11157"/>
                    <a:pt x="250" y="11395"/>
                    <a:pt x="215" y="11645"/>
                  </a:cubicBezTo>
                  <a:cubicBezTo>
                    <a:pt x="131" y="12050"/>
                    <a:pt x="84" y="12455"/>
                    <a:pt x="0" y="12860"/>
                  </a:cubicBezTo>
                  <a:cubicBezTo>
                    <a:pt x="0" y="12943"/>
                    <a:pt x="0" y="13050"/>
                    <a:pt x="12" y="13122"/>
                  </a:cubicBezTo>
                  <a:cubicBezTo>
                    <a:pt x="119" y="13253"/>
                    <a:pt x="227" y="13407"/>
                    <a:pt x="346" y="13526"/>
                  </a:cubicBezTo>
                  <a:lnTo>
                    <a:pt x="2536" y="15717"/>
                  </a:lnTo>
                  <a:lnTo>
                    <a:pt x="4477" y="17658"/>
                  </a:lnTo>
                  <a:cubicBezTo>
                    <a:pt x="4613" y="17804"/>
                    <a:pt x="4766" y="17877"/>
                    <a:pt x="4938" y="17877"/>
                  </a:cubicBezTo>
                  <a:cubicBezTo>
                    <a:pt x="4963" y="17877"/>
                    <a:pt x="4988" y="17875"/>
                    <a:pt x="5013" y="17872"/>
                  </a:cubicBezTo>
                  <a:cubicBezTo>
                    <a:pt x="5668" y="17765"/>
                    <a:pt x="6346" y="17682"/>
                    <a:pt x="7001" y="17551"/>
                  </a:cubicBezTo>
                  <a:cubicBezTo>
                    <a:pt x="7132" y="17527"/>
                    <a:pt x="7299" y="17455"/>
                    <a:pt x="7394" y="17348"/>
                  </a:cubicBezTo>
                  <a:cubicBezTo>
                    <a:pt x="7978" y="16789"/>
                    <a:pt x="8549" y="16217"/>
                    <a:pt x="9097" y="15658"/>
                  </a:cubicBezTo>
                  <a:cubicBezTo>
                    <a:pt x="9204" y="15550"/>
                    <a:pt x="9275" y="15396"/>
                    <a:pt x="9299" y="15253"/>
                  </a:cubicBezTo>
                  <a:cubicBezTo>
                    <a:pt x="9406" y="14622"/>
                    <a:pt x="9478" y="14003"/>
                    <a:pt x="9597" y="13395"/>
                  </a:cubicBezTo>
                  <a:cubicBezTo>
                    <a:pt x="9644" y="13110"/>
                    <a:pt x="9573" y="12883"/>
                    <a:pt x="9359" y="12693"/>
                  </a:cubicBezTo>
                  <a:cubicBezTo>
                    <a:pt x="9121" y="12467"/>
                    <a:pt x="8906" y="12229"/>
                    <a:pt x="8668" y="11990"/>
                  </a:cubicBezTo>
                  <a:cubicBezTo>
                    <a:pt x="8740" y="11967"/>
                    <a:pt x="8787" y="11931"/>
                    <a:pt x="8823" y="11919"/>
                  </a:cubicBezTo>
                  <a:cubicBezTo>
                    <a:pt x="9097" y="11860"/>
                    <a:pt x="9287" y="11705"/>
                    <a:pt x="9478" y="11514"/>
                  </a:cubicBezTo>
                  <a:cubicBezTo>
                    <a:pt x="10133" y="10847"/>
                    <a:pt x="10811" y="10181"/>
                    <a:pt x="11490" y="9502"/>
                  </a:cubicBezTo>
                  <a:cubicBezTo>
                    <a:pt x="11716" y="9300"/>
                    <a:pt x="11883" y="9073"/>
                    <a:pt x="11954" y="8776"/>
                  </a:cubicBezTo>
                  <a:cubicBezTo>
                    <a:pt x="11954" y="8752"/>
                    <a:pt x="11978" y="8704"/>
                    <a:pt x="12014" y="8645"/>
                  </a:cubicBezTo>
                  <a:cubicBezTo>
                    <a:pt x="12276" y="8907"/>
                    <a:pt x="12514" y="9169"/>
                    <a:pt x="12776" y="9419"/>
                  </a:cubicBezTo>
                  <a:cubicBezTo>
                    <a:pt x="12890" y="9533"/>
                    <a:pt x="13031" y="9602"/>
                    <a:pt x="13200" y="9602"/>
                  </a:cubicBezTo>
                  <a:cubicBezTo>
                    <a:pt x="13225" y="9602"/>
                    <a:pt x="13250" y="9600"/>
                    <a:pt x="13276" y="9597"/>
                  </a:cubicBezTo>
                  <a:cubicBezTo>
                    <a:pt x="13931" y="9490"/>
                    <a:pt x="14586" y="9407"/>
                    <a:pt x="15240" y="9288"/>
                  </a:cubicBezTo>
                  <a:cubicBezTo>
                    <a:pt x="15407" y="9264"/>
                    <a:pt x="15574" y="9181"/>
                    <a:pt x="15669" y="9073"/>
                  </a:cubicBezTo>
                  <a:cubicBezTo>
                    <a:pt x="16252" y="8514"/>
                    <a:pt x="16824" y="7942"/>
                    <a:pt x="17372" y="7383"/>
                  </a:cubicBezTo>
                  <a:cubicBezTo>
                    <a:pt x="17479" y="7276"/>
                    <a:pt x="17550" y="7121"/>
                    <a:pt x="17574" y="6978"/>
                  </a:cubicBezTo>
                  <a:cubicBezTo>
                    <a:pt x="17634" y="6728"/>
                    <a:pt x="17657" y="6490"/>
                    <a:pt x="17693" y="6228"/>
                  </a:cubicBezTo>
                  <a:cubicBezTo>
                    <a:pt x="17776" y="5835"/>
                    <a:pt x="17836" y="5430"/>
                    <a:pt x="17907" y="5025"/>
                  </a:cubicBezTo>
                  <a:lnTo>
                    <a:pt x="17907" y="4740"/>
                  </a:lnTo>
                  <a:cubicBezTo>
                    <a:pt x="17800" y="4609"/>
                    <a:pt x="17693" y="4466"/>
                    <a:pt x="17574" y="4347"/>
                  </a:cubicBezTo>
                  <a:cubicBezTo>
                    <a:pt x="16241" y="3001"/>
                    <a:pt x="14895" y="1680"/>
                    <a:pt x="13562" y="334"/>
                  </a:cubicBezTo>
                  <a:cubicBezTo>
                    <a:pt x="13431" y="203"/>
                    <a:pt x="13276" y="96"/>
                    <a:pt x="131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738;p62">
              <a:extLst>
                <a:ext uri="{FF2B5EF4-FFF2-40B4-BE49-F238E27FC236}">
                  <a16:creationId xmlns:a16="http://schemas.microsoft.com/office/drawing/2014/main" id="{E25F0BCA-F900-CF4E-6B90-E96645B91880}"/>
                </a:ext>
              </a:extLst>
            </p:cNvPr>
            <p:cNvSpPr/>
            <p:nvPr/>
          </p:nvSpPr>
          <p:spPr>
            <a:xfrm>
              <a:off x="929081" y="2304000"/>
              <a:ext cx="474600" cy="4746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grpSp>
        <p:nvGrpSpPr>
          <p:cNvPr id="18" name="Google Shape;315;p44">
            <a:extLst>
              <a:ext uri="{FF2B5EF4-FFF2-40B4-BE49-F238E27FC236}">
                <a16:creationId xmlns:a16="http://schemas.microsoft.com/office/drawing/2014/main" id="{2B8DC161-6F48-4FF1-61FB-C43BDC0E4CD8}"/>
              </a:ext>
            </a:extLst>
          </p:cNvPr>
          <p:cNvGrpSpPr/>
          <p:nvPr/>
        </p:nvGrpSpPr>
        <p:grpSpPr>
          <a:xfrm rot="359681">
            <a:off x="7203019" y="1202057"/>
            <a:ext cx="543227" cy="529858"/>
            <a:chOff x="948400" y="3927375"/>
            <a:chExt cx="779700" cy="779700"/>
          </a:xfrm>
        </p:grpSpPr>
        <p:sp>
          <p:nvSpPr>
            <p:cNvPr id="19" name="Google Shape;316;p44">
              <a:extLst>
                <a:ext uri="{FF2B5EF4-FFF2-40B4-BE49-F238E27FC236}">
                  <a16:creationId xmlns:a16="http://schemas.microsoft.com/office/drawing/2014/main" id="{FEEEB54F-3466-268E-B6E2-DD8E57A89552}"/>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317;p44">
              <a:extLst>
                <a:ext uri="{FF2B5EF4-FFF2-40B4-BE49-F238E27FC236}">
                  <a16:creationId xmlns:a16="http://schemas.microsoft.com/office/drawing/2014/main" id="{A2CE8D87-3748-5502-8C92-994E35264FD6}"/>
                </a:ext>
              </a:extLst>
            </p:cNvPr>
            <p:cNvSpPr/>
            <p:nvPr/>
          </p:nvSpPr>
          <p:spPr>
            <a:xfrm rot="21241292">
              <a:off x="1146754" y="4096091"/>
              <a:ext cx="383085" cy="442220"/>
            </a:xfrm>
            <a:prstGeom prst="star6">
              <a:avLst>
                <a:gd name="adj" fmla="val 15405"/>
                <a:gd name="hf" fmla="val 115470"/>
              </a:avLst>
            </a:pr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1026" name="Picture 6" descr="Top 9 Pose Estimation Models of 2022 | by Ritesh Kanjee | Augmented  Startups | Medium">
            <a:extLst>
              <a:ext uri="{FF2B5EF4-FFF2-40B4-BE49-F238E27FC236}">
                <a16:creationId xmlns:a16="http://schemas.microsoft.com/office/drawing/2014/main" id="{B551D2DE-EC3E-B3AC-1638-752BCA22E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8206" y="1617270"/>
            <a:ext cx="4167588" cy="2934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Google Shape;341;p46">
            <a:extLst>
              <a:ext uri="{FF2B5EF4-FFF2-40B4-BE49-F238E27FC236}">
                <a16:creationId xmlns:a16="http://schemas.microsoft.com/office/drawing/2014/main" id="{DBBFE7DB-F651-010D-E551-66E4A0E22633}"/>
              </a:ext>
            </a:extLst>
          </p:cNvPr>
          <p:cNvSpPr txBox="1">
            <a:spLocks noGrp="1"/>
          </p:cNvSpPr>
          <p:nvPr>
            <p:ph type="title"/>
          </p:nvPr>
        </p:nvSpPr>
        <p:spPr>
          <a:xfrm>
            <a:off x="720000" y="4588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t>
            </a:r>
            <a:r>
              <a:rPr lang="en-US" dirty="0"/>
              <a:t>ODELS FOR HUMAN MODELING</a:t>
            </a:r>
            <a:endParaRPr dirty="0"/>
          </a:p>
        </p:txBody>
      </p:sp>
    </p:spTree>
    <p:extLst>
      <p:ext uri="{BB962C8B-B14F-4D97-AF65-F5344CB8AC3E}">
        <p14:creationId xmlns:p14="http://schemas.microsoft.com/office/powerpoint/2010/main" val="851616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3" name="Google Shape;303;p43"/>
          <p:cNvSpPr txBox="1">
            <a:spLocks noGrp="1"/>
          </p:cNvSpPr>
          <p:nvPr>
            <p:ph type="title"/>
          </p:nvPr>
        </p:nvSpPr>
        <p:spPr>
          <a:xfrm>
            <a:off x="2617488" y="392270"/>
            <a:ext cx="3602100" cy="6284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4000" dirty="0"/>
              <a:t>What is YOLOv7</a:t>
            </a:r>
            <a:r>
              <a:rPr lang="en" sz="4000" dirty="0"/>
              <a:t>!</a:t>
            </a:r>
            <a:endParaRPr sz="4000" dirty="0"/>
          </a:p>
        </p:txBody>
      </p:sp>
      <p:grpSp>
        <p:nvGrpSpPr>
          <p:cNvPr id="7" name="Google Shape;315;p44">
            <a:extLst>
              <a:ext uri="{FF2B5EF4-FFF2-40B4-BE49-F238E27FC236}">
                <a16:creationId xmlns:a16="http://schemas.microsoft.com/office/drawing/2014/main" id="{6DAF051A-F093-1FB3-86E8-83566A21E727}"/>
              </a:ext>
            </a:extLst>
          </p:cNvPr>
          <p:cNvGrpSpPr/>
          <p:nvPr/>
        </p:nvGrpSpPr>
        <p:grpSpPr>
          <a:xfrm rot="359681">
            <a:off x="797543" y="463913"/>
            <a:ext cx="543227" cy="529858"/>
            <a:chOff x="948400" y="3927375"/>
            <a:chExt cx="779700" cy="779700"/>
          </a:xfrm>
        </p:grpSpPr>
        <p:sp>
          <p:nvSpPr>
            <p:cNvPr id="8" name="Google Shape;316;p44">
              <a:extLst>
                <a:ext uri="{FF2B5EF4-FFF2-40B4-BE49-F238E27FC236}">
                  <a16:creationId xmlns:a16="http://schemas.microsoft.com/office/drawing/2014/main" id="{F18C305A-081B-EFF3-B346-7A43B1040DD7}"/>
                </a:ext>
              </a:extLst>
            </p:cNvPr>
            <p:cNvSpPr/>
            <p:nvPr/>
          </p:nvSpPr>
          <p:spPr>
            <a:xfrm>
              <a:off x="948400" y="3927375"/>
              <a:ext cx="779700" cy="779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317;p44">
              <a:extLst>
                <a:ext uri="{FF2B5EF4-FFF2-40B4-BE49-F238E27FC236}">
                  <a16:creationId xmlns:a16="http://schemas.microsoft.com/office/drawing/2014/main" id="{CDEA2897-41F6-02B1-547C-4FF4DA25C2B0}"/>
                </a:ext>
              </a:extLst>
            </p:cNvPr>
            <p:cNvSpPr/>
            <p:nvPr/>
          </p:nvSpPr>
          <p:spPr>
            <a:xfrm rot="-358708">
              <a:off x="1146755" y="4096092"/>
              <a:ext cx="383084" cy="442220"/>
            </a:xfrm>
            <a:prstGeom prst="star6">
              <a:avLst>
                <a:gd name="adj" fmla="val 15405"/>
                <a:gd name="hf" fmla="val 115470"/>
              </a:avLst>
            </a:prstGeom>
            <a:solidFill>
              <a:schemeClr val="accent1">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6" name="Picture 5">
            <a:extLst>
              <a:ext uri="{FF2B5EF4-FFF2-40B4-BE49-F238E27FC236}">
                <a16:creationId xmlns:a16="http://schemas.microsoft.com/office/drawing/2014/main" id="{7BF7531C-5F92-93A3-6E1C-222E99945660}"/>
              </a:ext>
            </a:extLst>
          </p:cNvPr>
          <p:cNvPicPr>
            <a:picLocks noChangeAspect="1"/>
          </p:cNvPicPr>
          <p:nvPr/>
        </p:nvPicPr>
        <p:blipFill>
          <a:blip r:embed="rId3"/>
          <a:stretch>
            <a:fillRect/>
          </a:stretch>
        </p:blipFill>
        <p:spPr>
          <a:xfrm>
            <a:off x="2528602" y="1020689"/>
            <a:ext cx="4086795" cy="3734321"/>
          </a:xfrm>
          <a:prstGeom prst="rect">
            <a:avLst/>
          </a:prstGeom>
        </p:spPr>
      </p:pic>
    </p:spTree>
    <p:extLst>
      <p:ext uri="{BB962C8B-B14F-4D97-AF65-F5344CB8AC3E}">
        <p14:creationId xmlns:p14="http://schemas.microsoft.com/office/powerpoint/2010/main" val="1676256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BodyPump Gym Center by Slidesgo">
  <a:themeElements>
    <a:clrScheme name="Simple Light">
      <a:dk1>
        <a:srgbClr val="EEEEEE"/>
      </a:dk1>
      <a:lt1>
        <a:srgbClr val="191919"/>
      </a:lt1>
      <a:dk2>
        <a:srgbClr val="FBC6E8"/>
      </a:dk2>
      <a:lt2>
        <a:srgbClr val="9595FF"/>
      </a:lt2>
      <a:accent1>
        <a:srgbClr val="EEFF41"/>
      </a:accent1>
      <a:accent2>
        <a:srgbClr val="FA5441"/>
      </a:accent2>
      <a:accent3>
        <a:srgbClr val="167964"/>
      </a:accent3>
      <a:accent4>
        <a:srgbClr val="C3F2FF"/>
      </a:accent4>
      <a:accent5>
        <a:srgbClr val="FFFFFF"/>
      </a:accent5>
      <a:accent6>
        <a:srgbClr val="FFFFFF"/>
      </a:accent6>
      <a:hlink>
        <a:srgbClr val="EEEEE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7558B152851D642A45296CE9CBCC7AA" ma:contentTypeVersion="8" ma:contentTypeDescription="Create a new document." ma:contentTypeScope="" ma:versionID="54226963c639b470bece5db1030e590b">
  <xsd:schema xmlns:xsd="http://www.w3.org/2001/XMLSchema" xmlns:xs="http://www.w3.org/2001/XMLSchema" xmlns:p="http://schemas.microsoft.com/office/2006/metadata/properties" xmlns:ns3="60f29035-0e00-43cf-b1ef-aac8ab34f1ae" xmlns:ns4="99c988af-09c5-4033-9034-040e847728b3" targetNamespace="http://schemas.microsoft.com/office/2006/metadata/properties" ma:root="true" ma:fieldsID="7154e551199c8e235c220a0f4446b5ad" ns3:_="" ns4:_="">
    <xsd:import namespace="60f29035-0e00-43cf-b1ef-aac8ab34f1ae"/>
    <xsd:import namespace="99c988af-09c5-4033-9034-040e847728b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0f29035-0e00-43cf-b1ef-aac8ab34f1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_activity" ma:index="15"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99c988af-09c5-4033-9034-040e847728b3"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0f29035-0e00-43cf-b1ef-aac8ab34f1ae" xsi:nil="true"/>
  </documentManagement>
</p:properties>
</file>

<file path=customXml/itemProps1.xml><?xml version="1.0" encoding="utf-8"?>
<ds:datastoreItem xmlns:ds="http://schemas.openxmlformats.org/officeDocument/2006/customXml" ds:itemID="{E8584971-BDDE-4D33-8FC7-575EB60DE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0f29035-0e00-43cf-b1ef-aac8ab34f1ae"/>
    <ds:schemaRef ds:uri="99c988af-09c5-4033-9034-040e847728b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8779EB0-7D14-49D5-B874-3D5981411731}">
  <ds:schemaRefs>
    <ds:schemaRef ds:uri="http://schemas.microsoft.com/sharepoint/v3/contenttype/forms"/>
  </ds:schemaRefs>
</ds:datastoreItem>
</file>

<file path=customXml/itemProps3.xml><?xml version="1.0" encoding="utf-8"?>
<ds:datastoreItem xmlns:ds="http://schemas.openxmlformats.org/officeDocument/2006/customXml" ds:itemID="{3447D4F0-4933-43E9-A37C-371078AE35F6}">
  <ds:schemaRefs>
    <ds:schemaRef ds:uri="http://purl.org/dc/terms/"/>
    <ds:schemaRef ds:uri="http://purl.org/dc/dcmitype/"/>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99c988af-09c5-4033-9034-040e847728b3"/>
    <ds:schemaRef ds:uri="60f29035-0e00-43cf-b1ef-aac8ab34f1ae"/>
  </ds:schemaRefs>
</ds:datastoreItem>
</file>

<file path=docProps/app.xml><?xml version="1.0" encoding="utf-8"?>
<Properties xmlns="http://schemas.openxmlformats.org/officeDocument/2006/extended-properties" xmlns:vt="http://schemas.openxmlformats.org/officeDocument/2006/docPropsVTypes">
  <TotalTime>2318</TotalTime>
  <Words>1538</Words>
  <Application>Microsoft Office PowerPoint</Application>
  <PresentationFormat>On-screen Show (16:9)</PresentationFormat>
  <Paragraphs>142</Paragraphs>
  <Slides>30</Slides>
  <Notes>30</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Nunito Light</vt:lpstr>
      <vt:lpstr>proxima-nova</vt:lpstr>
      <vt:lpstr>Arial</vt:lpstr>
      <vt:lpstr>Google Sans</vt:lpstr>
      <vt:lpstr>Darker Grotesque</vt:lpstr>
      <vt:lpstr>Bebas Neue</vt:lpstr>
      <vt:lpstr>Roboto</vt:lpstr>
      <vt:lpstr>BodyPump Gym Center by Slidesgo</vt:lpstr>
      <vt:lpstr>Smart Gym Trainer</vt:lpstr>
      <vt:lpstr>TABLE OF CONTENTS</vt:lpstr>
      <vt:lpstr>Problem statment</vt:lpstr>
      <vt:lpstr>Methodology!</vt:lpstr>
      <vt:lpstr>USED TOOLS</vt:lpstr>
      <vt:lpstr>Classification of 2D and 3D Human Pose Estimations</vt:lpstr>
      <vt:lpstr>RELATED WORK</vt:lpstr>
      <vt:lpstr>MODELS FOR HUMAN MODELING</vt:lpstr>
      <vt:lpstr>What is YOLOv7!</vt:lpstr>
      <vt:lpstr>Top-Down VS Bottom-Up</vt:lpstr>
      <vt:lpstr>PROJECT STAGES!</vt:lpstr>
      <vt:lpstr>Atan2 Equation </vt:lpstr>
      <vt:lpstr>POSE ESTIMATION LANDMARKS</vt:lpstr>
      <vt:lpstr>Euclidean Theorem </vt:lpstr>
      <vt:lpstr>Results</vt:lpstr>
      <vt:lpstr>Biceps Proper form </vt:lpstr>
      <vt:lpstr>Cutting ROM</vt:lpstr>
      <vt:lpstr>Squats Proper Form </vt:lpstr>
      <vt:lpstr>Cutting ROM</vt:lpstr>
      <vt:lpstr>Why it is hard to implement push up?</vt:lpstr>
      <vt:lpstr>Conclusion &amp; Future Work!</vt:lpstr>
      <vt:lpstr>THANK YOU, ANY QUESTIONS!</vt:lpstr>
      <vt:lpstr>Extended Efficient Layer Aggregation Network (E-ELAN)</vt:lpstr>
      <vt:lpstr>Model Scaling for Concatenation-Based Models</vt:lpstr>
      <vt:lpstr>Planned Re-Parametrization Convolution </vt:lpstr>
      <vt:lpstr>Coarse for Auxiliary and Fine for Lead Loss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gym trainer</dc:title>
  <dc:creator>mazen tarek</dc:creator>
  <cp:lastModifiedBy>Mazen200259</cp:lastModifiedBy>
  <cp:revision>31</cp:revision>
  <dcterms:modified xsi:type="dcterms:W3CDTF">2023-06-14T15:32:27Z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0x01010007558B152851D642A45296CE9CBCC7AA</vt:lpwstr>
  </property>
</Properties>
</file>